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94" r:id="rId6"/>
    <p:sldId id="270" r:id="rId7"/>
    <p:sldId id="298" r:id="rId8"/>
    <p:sldId id="303" r:id="rId9"/>
    <p:sldId id="297" r:id="rId10"/>
    <p:sldId id="300" r:id="rId11"/>
    <p:sldId id="306" r:id="rId12"/>
    <p:sldId id="272" r:id="rId13"/>
    <p:sldId id="305" r:id="rId14"/>
    <p:sldId id="295" r:id="rId15"/>
    <p:sldId id="273" r:id="rId16"/>
    <p:sldId id="271" r:id="rId17"/>
    <p:sldId id="302" r:id="rId18"/>
    <p:sldId id="304" r:id="rId19"/>
    <p:sldId id="289" r:id="rId20"/>
    <p:sldId id="290" r:id="rId21"/>
    <p:sldId id="293" r:id="rId22"/>
    <p:sldId id="301" r:id="rId23"/>
    <p:sldId id="310" r:id="rId24"/>
    <p:sldId id="291" r:id="rId25"/>
    <p:sldId id="292" r:id="rId26"/>
    <p:sldId id="299" r:id="rId27"/>
    <p:sldId id="308" r:id="rId28"/>
    <p:sldId id="260" r:id="rId29"/>
    <p:sldId id="269" r:id="rId30"/>
    <p:sldId id="261" r:id="rId31"/>
    <p:sldId id="296" r:id="rId32"/>
    <p:sldId id="284" r:id="rId33"/>
    <p:sldId id="285" r:id="rId34"/>
    <p:sldId id="274" r:id="rId35"/>
    <p:sldId id="263" r:id="rId36"/>
    <p:sldId id="264" r:id="rId37"/>
    <p:sldId id="307" r:id="rId38"/>
    <p:sldId id="278" r:id="rId39"/>
    <p:sldId id="275" r:id="rId40"/>
    <p:sldId id="276" r:id="rId41"/>
    <p:sldId id="280" r:id="rId42"/>
    <p:sldId id="277" r:id="rId43"/>
    <p:sldId id="279" r:id="rId44"/>
    <p:sldId id="281" r:id="rId45"/>
    <p:sldId id="287" r:id="rId46"/>
    <p:sldId id="283" r:id="rId47"/>
    <p:sldId id="282" r:id="rId48"/>
    <p:sldId id="265" r:id="rId49"/>
    <p:sldId id="266" r:id="rId50"/>
    <p:sldId id="267" r:id="rId51"/>
    <p:sldId id="309" r:id="rId52"/>
    <p:sldId id="268" r:id="rId53"/>
    <p:sldId id="286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0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87FA-E19B-469B-83F6-0139F0CABA5C}" type="datetimeFigureOut">
              <a:rPr lang="zh-TW" altLang="en-US" smtClean="0"/>
              <a:t>2016/1/15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926D-80ED-4349-AD4A-0D470B53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242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87FA-E19B-469B-83F6-0139F0CABA5C}" type="datetimeFigureOut">
              <a:rPr lang="zh-TW" altLang="en-US" smtClean="0"/>
              <a:t>2016/1/15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926D-80ED-4349-AD4A-0D470B53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6005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87FA-E19B-469B-83F6-0139F0CABA5C}" type="datetimeFigureOut">
              <a:rPr lang="zh-TW" altLang="en-US" smtClean="0"/>
              <a:t>2016/1/15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926D-80ED-4349-AD4A-0D470B53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9655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87FA-E19B-469B-83F6-0139F0CABA5C}" type="datetimeFigureOut">
              <a:rPr lang="zh-TW" altLang="en-US" smtClean="0"/>
              <a:t>2016/1/15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926D-80ED-4349-AD4A-0D470B53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085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87FA-E19B-469B-83F6-0139F0CABA5C}" type="datetimeFigureOut">
              <a:rPr lang="zh-TW" altLang="en-US" smtClean="0"/>
              <a:t>2016/1/15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926D-80ED-4349-AD4A-0D470B53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125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87FA-E19B-469B-83F6-0139F0CABA5C}" type="datetimeFigureOut">
              <a:rPr lang="zh-TW" altLang="en-US" smtClean="0"/>
              <a:t>2016/1/15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926D-80ED-4349-AD4A-0D470B53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577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87FA-E19B-469B-83F6-0139F0CABA5C}" type="datetimeFigureOut">
              <a:rPr lang="zh-TW" altLang="en-US" smtClean="0"/>
              <a:t>2016/1/15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926D-80ED-4349-AD4A-0D470B53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881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87FA-E19B-469B-83F6-0139F0CABA5C}" type="datetimeFigureOut">
              <a:rPr lang="zh-TW" altLang="en-US" smtClean="0"/>
              <a:t>2016/1/15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926D-80ED-4349-AD4A-0D470B53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0471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87FA-E19B-469B-83F6-0139F0CABA5C}" type="datetimeFigureOut">
              <a:rPr lang="zh-TW" altLang="en-US" smtClean="0"/>
              <a:t>2016/1/15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926D-80ED-4349-AD4A-0D470B53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88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87FA-E19B-469B-83F6-0139F0CABA5C}" type="datetimeFigureOut">
              <a:rPr lang="zh-TW" altLang="en-US" smtClean="0"/>
              <a:t>2016/1/15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12B926D-80ED-4349-AD4A-0D470B53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161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87FA-E19B-469B-83F6-0139F0CABA5C}" type="datetimeFigureOut">
              <a:rPr lang="zh-TW" altLang="en-US" smtClean="0"/>
              <a:t>2016/1/15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926D-80ED-4349-AD4A-0D470B53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9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87FA-E19B-469B-83F6-0139F0CABA5C}" type="datetimeFigureOut">
              <a:rPr lang="zh-TW" altLang="en-US" smtClean="0"/>
              <a:t>2016/1/15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926D-80ED-4349-AD4A-0D470B53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6658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87FA-E19B-469B-83F6-0139F0CABA5C}" type="datetimeFigureOut">
              <a:rPr lang="zh-TW" altLang="en-US" smtClean="0"/>
              <a:t>2016/1/15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926D-80ED-4349-AD4A-0D470B53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1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87FA-E19B-469B-83F6-0139F0CABA5C}" type="datetimeFigureOut">
              <a:rPr lang="zh-TW" altLang="en-US" smtClean="0"/>
              <a:t>2016/1/15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926D-80ED-4349-AD4A-0D470B53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9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87FA-E19B-469B-83F6-0139F0CABA5C}" type="datetimeFigureOut">
              <a:rPr lang="zh-TW" altLang="en-US" smtClean="0"/>
              <a:t>2016/1/15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926D-80ED-4349-AD4A-0D470B53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489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87FA-E19B-469B-83F6-0139F0CABA5C}" type="datetimeFigureOut">
              <a:rPr lang="zh-TW" altLang="en-US" smtClean="0"/>
              <a:t>2016/1/15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926D-80ED-4349-AD4A-0D470B53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399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87FA-E19B-469B-83F6-0139F0CABA5C}" type="datetimeFigureOut">
              <a:rPr lang="zh-TW" altLang="en-US" smtClean="0"/>
              <a:t>2016/1/15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B926D-80ED-4349-AD4A-0D470B53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299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3187FA-E19B-469B-83F6-0139F0CABA5C}" type="datetimeFigureOut">
              <a:rPr lang="zh-TW" altLang="en-US" smtClean="0"/>
              <a:t>2016/1/15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12B926D-80ED-4349-AD4A-0D470B536E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735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image" Target="../media/image7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jpeg"/><Relationship Id="rId7" Type="http://schemas.openxmlformats.org/officeDocument/2006/relationships/image" Target="../media/image81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hen-shuo.com/hakko_list_6-1.ht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90.jpeg"/><Relationship Id="rId7" Type="http://schemas.openxmlformats.org/officeDocument/2006/relationships/image" Target="../media/image94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Relationship Id="rId9" Type="http://schemas.openxmlformats.org/officeDocument/2006/relationships/image" Target="../media/image9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eg"/><Relationship Id="rId5" Type="http://schemas.openxmlformats.org/officeDocument/2006/relationships/image" Target="../media/image100.PNG"/><Relationship Id="rId4" Type="http://schemas.openxmlformats.org/officeDocument/2006/relationships/image" Target="../media/image99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電子儀表入門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講解</a:t>
            </a:r>
            <a:r>
              <a:rPr lang="en-US" altLang="zh-TW" dirty="0" smtClean="0"/>
              <a:t>:Tyler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369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光敏電阻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1" y="2666999"/>
            <a:ext cx="4764090" cy="3124201"/>
          </a:xfrm>
        </p:spPr>
        <p:txBody>
          <a:bodyPr/>
          <a:lstStyle/>
          <a:p>
            <a:r>
              <a:rPr lang="zh-TW" altLang="en-US" dirty="0" smtClean="0"/>
              <a:t>隨光線亮暗改變阻</a:t>
            </a:r>
            <a:r>
              <a:rPr lang="zh-TW" altLang="en-US" dirty="0" smtClean="0"/>
              <a:t>值 </a:t>
            </a:r>
            <a:endParaRPr lang="en-US" altLang="zh-TW" dirty="0" smtClean="0"/>
          </a:p>
          <a:p>
            <a:r>
              <a:rPr lang="zh-TW" altLang="en-US" dirty="0" smtClean="0"/>
              <a:t>大部分是越亮阻值越低</a:t>
            </a:r>
            <a:endParaRPr lang="en-US" altLang="zh-TW" dirty="0" smtClean="0"/>
          </a:p>
          <a:p>
            <a:r>
              <a:rPr lang="zh-TW" altLang="en-US" dirty="0" smtClean="0"/>
              <a:t>可與電阻串聯做分壓 隨光線改變阻值 進而改變電壓分配比例</a:t>
            </a:r>
            <a:endParaRPr lang="en-US" altLang="zh-TW" dirty="0" smtClean="0"/>
          </a:p>
          <a:p>
            <a:r>
              <a:rPr lang="zh-TW" altLang="en-US" dirty="0" smtClean="0"/>
              <a:t>可在光控電路中發</a:t>
            </a:r>
            <a:r>
              <a:rPr lang="zh-TW" altLang="en-US" dirty="0"/>
              <a:t>現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97" y="2032176"/>
            <a:ext cx="2359519" cy="23595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09" y="2184354"/>
            <a:ext cx="4293494" cy="4414681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10253067" y="3747457"/>
            <a:ext cx="1195242" cy="1192843"/>
          </a:xfrm>
          <a:prstGeom prst="ellipse">
            <a:avLst/>
          </a:prstGeom>
          <a:noFill/>
          <a:ln w="984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9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熱敏電阻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1" y="2666999"/>
            <a:ext cx="4392750" cy="3124201"/>
          </a:xfrm>
        </p:spPr>
        <p:txBody>
          <a:bodyPr/>
          <a:lstStyle/>
          <a:p>
            <a:r>
              <a:rPr lang="zh-TW" altLang="en-US" dirty="0" smtClean="0"/>
              <a:t>同光敏電阻 只是對熱源反應</a:t>
            </a:r>
            <a:endParaRPr lang="en-US" altLang="zh-TW" dirty="0" smtClean="0"/>
          </a:p>
          <a:p>
            <a:r>
              <a:rPr lang="zh-TW" altLang="en-US" dirty="0" smtClean="0"/>
              <a:t>有正溫度跟負溫度兩種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加熱阻值上升 是正</a:t>
            </a:r>
            <a:r>
              <a:rPr lang="zh-TW" altLang="en-US" dirty="0" smtClean="0"/>
              <a:t>溫度 </a:t>
            </a:r>
            <a:r>
              <a:rPr lang="en-US" altLang="zh-TW" dirty="0" smtClean="0"/>
              <a:t>PTC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加熱反之下降 是負</a:t>
            </a:r>
            <a:r>
              <a:rPr lang="zh-TW" altLang="en-US" dirty="0" smtClean="0"/>
              <a:t>溫度 </a:t>
            </a:r>
            <a:r>
              <a:rPr lang="en-US" altLang="zh-TW" dirty="0" smtClean="0"/>
              <a:t>NTC</a:t>
            </a:r>
            <a:endParaRPr lang="en-US" altLang="zh-TW" dirty="0" smtClean="0"/>
          </a:p>
          <a:p>
            <a:r>
              <a:rPr lang="zh-TW" altLang="en-US" dirty="0" smtClean="0"/>
              <a:t>可在桌機電供裡頭發現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060" y="1893194"/>
            <a:ext cx="3898006" cy="38980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060" y="2123224"/>
            <a:ext cx="4383110" cy="398315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042400" y="4495800"/>
            <a:ext cx="1227410" cy="7493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33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一般二極體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1" y="2666999"/>
            <a:ext cx="4129090" cy="3124201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一般二極體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只容許一個方向通過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順向打通時會根據電流損失部分電壓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逆向耐壓很高 大都</a:t>
            </a:r>
            <a:r>
              <a:rPr lang="en-US" altLang="zh-TW" dirty="0"/>
              <a:t>1</a:t>
            </a:r>
            <a:r>
              <a:rPr lang="en-US" altLang="zh-TW" dirty="0" smtClean="0"/>
              <a:t>00V</a:t>
            </a:r>
            <a:r>
              <a:rPr lang="zh-TW" altLang="en-US" dirty="0" smtClean="0"/>
              <a:t>以上</a:t>
            </a:r>
            <a:endParaRPr lang="en-US" altLang="zh-TW" dirty="0"/>
          </a:p>
          <a:p>
            <a:r>
              <a:rPr lang="zh-TW" altLang="en-US" dirty="0" smtClean="0"/>
              <a:t>電源供應器一定出現</a:t>
            </a:r>
            <a:endParaRPr lang="en-US" altLang="zh-TW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401" y="2666998"/>
            <a:ext cx="5779772" cy="31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稽納二極體 或稱穩壓</a:t>
            </a:r>
            <a:r>
              <a:rPr lang="zh-TW" altLang="en-US" dirty="0" smtClean="0"/>
              <a:t>二極體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1" y="2666999"/>
            <a:ext cx="4459290" cy="3124201"/>
          </a:xfrm>
        </p:spPr>
        <p:txBody>
          <a:bodyPr/>
          <a:lstStyle/>
          <a:p>
            <a:r>
              <a:rPr lang="zh-TW" altLang="en-US" dirty="0" smtClean="0"/>
              <a:t>順</a:t>
            </a:r>
            <a:r>
              <a:rPr lang="zh-TW" altLang="en-US" dirty="0"/>
              <a:t>向操作與一般二極體無異</a:t>
            </a:r>
          </a:p>
          <a:p>
            <a:r>
              <a:rPr lang="zh-TW" altLang="en-US" dirty="0"/>
              <a:t>一定</a:t>
            </a:r>
            <a:r>
              <a:rPr lang="zh-TW" altLang="en-US" dirty="0" smtClean="0"/>
              <a:t>條件逆向</a:t>
            </a:r>
            <a:r>
              <a:rPr lang="zh-TW" altLang="en-US" dirty="0"/>
              <a:t>操作時會打通並且損失零件標示的</a:t>
            </a:r>
            <a:r>
              <a:rPr lang="zh-TW" altLang="en-US" dirty="0" smtClean="0"/>
              <a:t>電壓</a:t>
            </a:r>
            <a:endParaRPr lang="en-US" altLang="zh-TW" dirty="0" smtClean="0"/>
          </a:p>
          <a:p>
            <a:r>
              <a:rPr lang="zh-TW" altLang="en-US" dirty="0" smtClean="0"/>
              <a:t>手機電池充電座或音響電子可找到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667" y="2666999"/>
            <a:ext cx="4115157" cy="308484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1" y="2624323"/>
            <a:ext cx="5779509" cy="312751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49" y="2214562"/>
            <a:ext cx="48291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發光二極體 </a:t>
            </a:r>
            <a:r>
              <a:rPr lang="en-US" altLang="zh-TW" dirty="0" smtClean="0"/>
              <a:t>LED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1" y="2247901"/>
            <a:ext cx="8701089" cy="35433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產生</a:t>
            </a:r>
            <a:r>
              <a:rPr lang="zh-TW" altLang="en-US" dirty="0"/>
              <a:t>特定光波長</a:t>
            </a:r>
            <a:endParaRPr lang="en-US" altLang="zh-TW" dirty="0"/>
          </a:p>
          <a:p>
            <a:r>
              <a:rPr lang="zh-TW" altLang="en-US" dirty="0"/>
              <a:t>打通</a:t>
            </a:r>
            <a:r>
              <a:rPr lang="zh-TW" altLang="en-US" dirty="0" smtClean="0"/>
              <a:t>時損失</a:t>
            </a:r>
            <a:r>
              <a:rPr lang="zh-TW" altLang="en-US" dirty="0"/>
              <a:t>電壓</a:t>
            </a:r>
            <a:endParaRPr lang="en-US" altLang="zh-TW" dirty="0"/>
          </a:p>
          <a:p>
            <a:pPr lvl="1"/>
            <a:r>
              <a:rPr lang="zh-TW" altLang="en-US" dirty="0"/>
              <a:t>紅色</a:t>
            </a:r>
            <a:r>
              <a:rPr lang="en-US" altLang="zh-TW" dirty="0"/>
              <a:t>LED</a:t>
            </a:r>
            <a:r>
              <a:rPr lang="zh-TW" altLang="en-US" dirty="0"/>
              <a:t>：</a:t>
            </a:r>
            <a:r>
              <a:rPr lang="en-US" altLang="zh-TW" dirty="0" smtClean="0"/>
              <a:t>2.1 - 2.6V</a:t>
            </a:r>
            <a:endParaRPr lang="en-US" altLang="zh-TW" dirty="0"/>
          </a:p>
          <a:p>
            <a:pPr lvl="1"/>
            <a:r>
              <a:rPr lang="zh-TW" altLang="en-US" dirty="0"/>
              <a:t>綠色</a:t>
            </a:r>
            <a:r>
              <a:rPr lang="en-US" altLang="zh-TW" dirty="0"/>
              <a:t>LED</a:t>
            </a:r>
            <a:r>
              <a:rPr lang="zh-TW" altLang="en-US" dirty="0"/>
              <a:t>：</a:t>
            </a:r>
            <a:r>
              <a:rPr lang="en-US" altLang="zh-TW" dirty="0"/>
              <a:t>3.3 - 3.9V</a:t>
            </a:r>
          </a:p>
          <a:p>
            <a:pPr lvl="1"/>
            <a:r>
              <a:rPr lang="zh-TW" altLang="en-US" dirty="0"/>
              <a:t>藍色</a:t>
            </a:r>
            <a:r>
              <a:rPr lang="en-US" altLang="zh-TW" dirty="0"/>
              <a:t>LED</a:t>
            </a:r>
            <a:r>
              <a:rPr lang="zh-TW" altLang="en-US" dirty="0"/>
              <a:t>：</a:t>
            </a:r>
            <a:r>
              <a:rPr lang="en-US" altLang="zh-TW" dirty="0"/>
              <a:t>3.2 - 4.0V</a:t>
            </a:r>
          </a:p>
          <a:p>
            <a:pPr lvl="1"/>
            <a:r>
              <a:rPr lang="zh-TW" altLang="en-US" dirty="0"/>
              <a:t>白色</a:t>
            </a:r>
            <a:r>
              <a:rPr lang="en-US" altLang="zh-TW" dirty="0"/>
              <a:t>LED</a:t>
            </a:r>
            <a:r>
              <a:rPr lang="zh-TW" altLang="en-US" dirty="0"/>
              <a:t>：</a:t>
            </a:r>
            <a:r>
              <a:rPr lang="en-US" altLang="zh-TW" dirty="0"/>
              <a:t>3.1 - </a:t>
            </a:r>
            <a:r>
              <a:rPr lang="en-US" altLang="zh-TW" dirty="0" smtClean="0"/>
              <a:t>4.0V</a:t>
            </a:r>
          </a:p>
          <a:p>
            <a:r>
              <a:rPr lang="zh-TW" altLang="en-US" dirty="0" smtClean="0"/>
              <a:t>紅綠光到處都有 黃藍光較稀有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960" y="2437980"/>
            <a:ext cx="3731251" cy="279483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385" y="2590379"/>
            <a:ext cx="32004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0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橋式整流器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1" y="2666999"/>
            <a:ext cx="4363334" cy="3124201"/>
          </a:xfrm>
        </p:spPr>
        <p:txBody>
          <a:bodyPr/>
          <a:lstStyle/>
          <a:p>
            <a:r>
              <a:rPr lang="zh-TW" altLang="en-US" dirty="0" smtClean="0"/>
              <a:t>自動分離正負電</a:t>
            </a:r>
            <a:endParaRPr lang="en-US" altLang="zh-TW" dirty="0" smtClean="0"/>
          </a:p>
          <a:p>
            <a:r>
              <a:rPr lang="zh-TW" altLang="en-US" dirty="0" smtClean="0"/>
              <a:t>內部可看作</a:t>
            </a:r>
            <a:r>
              <a:rPr lang="zh-TW" altLang="en-US" dirty="0"/>
              <a:t>四</a:t>
            </a:r>
            <a:r>
              <a:rPr lang="zh-TW" altLang="en-US" dirty="0" smtClean="0"/>
              <a:t>個二極體組成的電路</a:t>
            </a:r>
            <a:endParaRPr lang="en-US" altLang="zh-TW" dirty="0" smtClean="0"/>
          </a:p>
          <a:p>
            <a:r>
              <a:rPr lang="zh-TW" altLang="en-US" dirty="0" smtClean="0"/>
              <a:t>電源供應器裏頭一定出現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87" y="2136819"/>
            <a:ext cx="3724214" cy="37242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640" y="2124475"/>
            <a:ext cx="4706514" cy="352988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66" y="2136819"/>
            <a:ext cx="5617929" cy="365438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50" y="2124475"/>
            <a:ext cx="5596445" cy="373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7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電解電容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1" y="2666999"/>
            <a:ext cx="5411790" cy="3124201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電解電容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容值很大</a:t>
            </a:r>
            <a:r>
              <a:rPr lang="en-US" altLang="zh-TW" dirty="0" smtClean="0"/>
              <a:t>1u~6800uF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能大幅度穩定電力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大部分有正負極性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若接反的話</a:t>
            </a:r>
            <a:r>
              <a:rPr lang="en-US" altLang="zh-TW" dirty="0" smtClean="0"/>
              <a:t>??</a:t>
            </a:r>
          </a:p>
          <a:p>
            <a:r>
              <a:rPr lang="zh-TW" altLang="en-US" dirty="0" smtClean="0"/>
              <a:t>可在音響電子或電源供應器中找到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923" y="2438399"/>
            <a:ext cx="3810000" cy="33401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52" y="2561730"/>
            <a:ext cx="7878098" cy="30453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70" y="1269641"/>
            <a:ext cx="6096000" cy="4572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216" y="1201552"/>
            <a:ext cx="6221808" cy="467201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4" y="1201552"/>
            <a:ext cx="635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陶瓷</a:t>
            </a:r>
            <a:r>
              <a:rPr lang="zh-TW" altLang="en-US" dirty="0" smtClean="0"/>
              <a:t>電容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容</a:t>
            </a:r>
            <a:r>
              <a:rPr lang="zh-TW" altLang="en-US" dirty="0"/>
              <a:t>值一般很小 </a:t>
            </a:r>
            <a:endParaRPr lang="en-US" altLang="zh-TW" dirty="0"/>
          </a:p>
          <a:p>
            <a:r>
              <a:rPr lang="zh-TW" altLang="en-US" dirty="0" smtClean="0"/>
              <a:t>濾掉高頻雜波</a:t>
            </a:r>
            <a:endParaRPr lang="en-US" altLang="zh-TW" dirty="0" smtClean="0"/>
          </a:p>
          <a:p>
            <a:r>
              <a:rPr lang="zh-TW" altLang="en-US" dirty="0" smtClean="0"/>
              <a:t>一般裝在電解電容及穩壓器旁邊</a:t>
            </a:r>
            <a:endParaRPr lang="en-US" altLang="zh-TW" dirty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947" y="2957685"/>
            <a:ext cx="4429609" cy="29462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666" y="2438399"/>
            <a:ext cx="60960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1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麥拉電容 塑膠電容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高耐壓</a:t>
            </a:r>
            <a:r>
              <a:rPr lang="en-US" altLang="zh-TW" dirty="0" smtClean="0"/>
              <a:t>150V~630V</a:t>
            </a:r>
          </a:p>
          <a:p>
            <a:r>
              <a:rPr lang="zh-TW" altLang="en-US" dirty="0" smtClean="0"/>
              <a:t>容值與陶瓷電容一樣小</a:t>
            </a:r>
            <a:endParaRPr lang="en-US" altLang="zh-TW" dirty="0" smtClean="0"/>
          </a:p>
          <a:p>
            <a:r>
              <a:rPr lang="zh-TW" altLang="en-US" dirty="0" smtClean="0"/>
              <a:t>捕蚊拍內可發現</a:t>
            </a:r>
            <a:r>
              <a:rPr lang="en-US" altLang="zh-TW" dirty="0" smtClean="0"/>
              <a:t>(?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801" y="2666999"/>
            <a:ext cx="3292125" cy="347502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23" y="2676871"/>
            <a:ext cx="4632261" cy="346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7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BJT</a:t>
            </a:r>
            <a:r>
              <a:rPr lang="zh-TW" altLang="en-US" dirty="0" smtClean="0"/>
              <a:t>電晶體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1" y="2666999"/>
            <a:ext cx="4725990" cy="3124201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 smtClean="0"/>
              <a:t>可看作電流控制閥門 小流量控制大流量</a:t>
            </a:r>
            <a:endParaRPr lang="en-US" altLang="zh-TW" dirty="0" smtClean="0"/>
          </a:p>
          <a:p>
            <a:r>
              <a:rPr lang="zh-TW" altLang="en-US" dirty="0" smtClean="0"/>
              <a:t>有一定的倍率</a:t>
            </a:r>
            <a:r>
              <a:rPr lang="zh-TW" altLang="en-US" dirty="0" smtClean="0"/>
              <a:t>控制</a:t>
            </a:r>
            <a:endParaRPr lang="en-US" altLang="zh-TW" dirty="0" smtClean="0"/>
          </a:p>
          <a:p>
            <a:r>
              <a:rPr lang="zh-TW" altLang="en-US" dirty="0" smtClean="0"/>
              <a:t>也有二</a:t>
            </a:r>
            <a:r>
              <a:rPr lang="zh-TW" altLang="en-US" dirty="0"/>
              <a:t>極</a:t>
            </a:r>
            <a:r>
              <a:rPr lang="zh-TW" altLang="en-US" dirty="0" smtClean="0"/>
              <a:t>體部分特性 控制線</a:t>
            </a:r>
            <a:r>
              <a:rPr lang="zh-TW" altLang="en-US" dirty="0"/>
              <a:t>會</a:t>
            </a:r>
            <a:r>
              <a:rPr lang="zh-TW" altLang="en-US" dirty="0" smtClean="0"/>
              <a:t>損失部分電壓 </a:t>
            </a:r>
            <a:r>
              <a:rPr lang="en-US" altLang="zh-TW" dirty="0" smtClean="0"/>
              <a:t>0.5~0.7V</a:t>
            </a:r>
          </a:p>
          <a:p>
            <a:r>
              <a:rPr lang="zh-TW" altLang="en-US" dirty="0" smtClean="0"/>
              <a:t>兩種類型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NPN</a:t>
            </a:r>
            <a:r>
              <a:rPr lang="zh-TW" altLang="en-US" dirty="0" smtClean="0"/>
              <a:t>  </a:t>
            </a:r>
            <a:r>
              <a:rPr lang="en-US" altLang="zh-TW" dirty="0" smtClean="0"/>
              <a:t>-</a:t>
            </a:r>
            <a:r>
              <a:rPr lang="zh-TW" altLang="en-US" dirty="0" smtClean="0"/>
              <a:t>  </a:t>
            </a:r>
            <a:r>
              <a:rPr lang="en-US" altLang="zh-TW" dirty="0" smtClean="0"/>
              <a:t>B</a:t>
            </a:r>
            <a:r>
              <a:rPr lang="zh-TW" altLang="en-US" dirty="0" smtClean="0"/>
              <a:t>流向</a:t>
            </a:r>
            <a:r>
              <a:rPr lang="en-US" altLang="zh-TW" dirty="0"/>
              <a:t>E</a:t>
            </a:r>
            <a:r>
              <a:rPr lang="zh-TW" altLang="en-US" dirty="0"/>
              <a:t> 控制</a:t>
            </a:r>
            <a:r>
              <a:rPr lang="en-US" altLang="zh-TW" dirty="0"/>
              <a:t>C-&gt;E</a:t>
            </a:r>
            <a:r>
              <a:rPr lang="zh-TW" altLang="en-US" dirty="0" smtClean="0"/>
              <a:t>流量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PNP</a:t>
            </a:r>
            <a:r>
              <a:rPr lang="zh-TW" altLang="en-US" dirty="0" smtClean="0"/>
              <a:t>  </a:t>
            </a:r>
            <a:r>
              <a:rPr lang="en-US" altLang="zh-TW" dirty="0" smtClean="0"/>
              <a:t>-</a:t>
            </a:r>
            <a:r>
              <a:rPr lang="zh-TW" altLang="en-US" dirty="0" smtClean="0"/>
              <a:t>  </a:t>
            </a:r>
            <a:r>
              <a:rPr lang="en-US" altLang="zh-TW" dirty="0" smtClean="0"/>
              <a:t>E</a:t>
            </a:r>
            <a:r>
              <a:rPr lang="zh-TW" altLang="en-US" dirty="0"/>
              <a:t>流向</a:t>
            </a:r>
            <a:r>
              <a:rPr lang="en-US" altLang="zh-TW" dirty="0"/>
              <a:t>B</a:t>
            </a:r>
            <a:r>
              <a:rPr lang="zh-TW" altLang="en-US" dirty="0"/>
              <a:t> 控制</a:t>
            </a:r>
            <a:r>
              <a:rPr lang="en-US" altLang="zh-TW" dirty="0"/>
              <a:t>E-&gt;C</a:t>
            </a:r>
            <a:r>
              <a:rPr lang="zh-TW" altLang="en-US" dirty="0" smtClean="0"/>
              <a:t>流量</a:t>
            </a:r>
            <a:endParaRPr lang="en-US" altLang="zh-TW" dirty="0"/>
          </a:p>
          <a:p>
            <a:r>
              <a:rPr lang="zh-TW" altLang="en-US" dirty="0" smtClean="0"/>
              <a:t>很</a:t>
            </a:r>
            <a:r>
              <a:rPr lang="zh-TW" altLang="en-US" dirty="0"/>
              <a:t>常見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339" y="2324099"/>
            <a:ext cx="3810000" cy="381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414" y="2543175"/>
            <a:ext cx="5762625" cy="32480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14" y="1876134"/>
            <a:ext cx="3764743" cy="470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6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講解流程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簡易</a:t>
            </a:r>
            <a:r>
              <a:rPr lang="en-US" altLang="zh-TW" dirty="0" smtClean="0"/>
              <a:t>DIP</a:t>
            </a:r>
            <a:r>
              <a:rPr lang="zh-TW" altLang="en-US" dirty="0" smtClean="0"/>
              <a:t>零件種類</a:t>
            </a:r>
            <a:r>
              <a:rPr lang="zh-TW" altLang="en-US" dirty="0" smtClean="0"/>
              <a:t>講解 </a:t>
            </a:r>
            <a:r>
              <a:rPr lang="en-US" altLang="zh-TW" dirty="0" smtClean="0"/>
              <a:t>30</a:t>
            </a:r>
            <a:r>
              <a:rPr lang="zh-TW" altLang="en-US" dirty="0" smtClean="0"/>
              <a:t>分</a:t>
            </a:r>
            <a:r>
              <a:rPr lang="en-US" altLang="zh-TW" dirty="0" smtClean="0"/>
              <a:t>~1</a:t>
            </a:r>
            <a:r>
              <a:rPr lang="zh-TW" altLang="en-US" dirty="0" smtClean="0"/>
              <a:t>小</a:t>
            </a:r>
            <a:r>
              <a:rPr lang="zh-TW" altLang="en-US" dirty="0"/>
              <a:t>時</a:t>
            </a:r>
            <a:endParaRPr lang="en-US" altLang="zh-TW" dirty="0"/>
          </a:p>
          <a:p>
            <a:r>
              <a:rPr lang="zh-TW" altLang="en-US" dirty="0" smtClean="0"/>
              <a:t>中場</a:t>
            </a:r>
            <a:r>
              <a:rPr lang="zh-TW" altLang="en-US" dirty="0" smtClean="0"/>
              <a:t>休息</a:t>
            </a:r>
            <a:endParaRPr lang="en-US" altLang="zh-TW" dirty="0" smtClean="0"/>
          </a:p>
          <a:p>
            <a:r>
              <a:rPr lang="zh-TW" altLang="en-US" dirty="0" smtClean="0"/>
              <a:t>基礎電子工具講解與</a:t>
            </a:r>
            <a:r>
              <a:rPr lang="zh-TW" altLang="en-US" dirty="0" smtClean="0"/>
              <a:t>操作 </a:t>
            </a:r>
            <a:r>
              <a:rPr lang="en-US" altLang="zh-TW" dirty="0" smtClean="0"/>
              <a:t>30</a:t>
            </a:r>
            <a:r>
              <a:rPr lang="zh-TW" altLang="en-US" dirty="0" smtClean="0"/>
              <a:t>分</a:t>
            </a:r>
            <a:r>
              <a:rPr lang="en-US" altLang="zh-TW" dirty="0" smtClean="0"/>
              <a:t>~1</a:t>
            </a:r>
            <a:r>
              <a:rPr lang="zh-TW" altLang="en-US" dirty="0" smtClean="0"/>
              <a:t>小</a:t>
            </a:r>
            <a:r>
              <a:rPr lang="zh-TW" altLang="en-US" dirty="0"/>
              <a:t>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545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其他電晶體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達零頓 可看作 兩個</a:t>
            </a:r>
            <a:r>
              <a:rPr lang="en-US" altLang="zh-TW" dirty="0" smtClean="0"/>
              <a:t>BJT</a:t>
            </a:r>
            <a:r>
              <a:rPr lang="zh-TW" altLang="en-US" dirty="0" smtClean="0"/>
              <a:t>電晶體組合</a:t>
            </a:r>
            <a:endParaRPr lang="en-US" altLang="zh-TW" dirty="0" smtClean="0"/>
          </a:p>
          <a:p>
            <a:r>
              <a:rPr lang="en-US" altLang="zh-TW" dirty="0" smtClean="0"/>
              <a:t>FET</a:t>
            </a:r>
            <a:r>
              <a:rPr lang="zh-TW" altLang="en-US" dirty="0" smtClean="0"/>
              <a:t> 壓控電晶體</a:t>
            </a:r>
            <a:endParaRPr lang="en-US" altLang="zh-TW" dirty="0" smtClean="0"/>
          </a:p>
          <a:p>
            <a:r>
              <a:rPr lang="en-US" altLang="zh-TW" dirty="0" smtClean="0"/>
              <a:t>MOSFET</a:t>
            </a:r>
            <a:r>
              <a:rPr lang="zh-TW" altLang="en-US" dirty="0" smtClean="0"/>
              <a:t> 壓</a:t>
            </a:r>
            <a:r>
              <a:rPr lang="zh-TW" altLang="en-US" dirty="0"/>
              <a:t>控</a:t>
            </a:r>
            <a:r>
              <a:rPr lang="zh-TW" altLang="en-US" dirty="0" smtClean="0"/>
              <a:t>電晶體</a:t>
            </a:r>
            <a:endParaRPr lang="en-US" altLang="zh-TW" dirty="0" smtClean="0"/>
          </a:p>
          <a:p>
            <a:r>
              <a:rPr lang="en-US" altLang="zh-TW" dirty="0" smtClean="0"/>
              <a:t>IGBT=</a:t>
            </a:r>
            <a:r>
              <a:rPr lang="zh-TW" altLang="en-US" dirty="0" smtClean="0"/>
              <a:t> 壓控電晶體</a:t>
            </a:r>
            <a:r>
              <a:rPr lang="en-US" altLang="zh-TW" dirty="0" smtClean="0"/>
              <a:t>+BJT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73" y="2231403"/>
            <a:ext cx="5341664" cy="39953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226" y="2514598"/>
            <a:ext cx="5009357" cy="378484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815" y="3461059"/>
            <a:ext cx="5677285" cy="25479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035" y="3450367"/>
            <a:ext cx="5478229" cy="284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5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傳統變壓器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以</a:t>
            </a:r>
            <a:r>
              <a:rPr lang="zh-TW" altLang="en-US" b="1" u="sng" dirty="0" smtClean="0">
                <a:solidFill>
                  <a:srgbClr val="FF0000"/>
                </a:solidFill>
              </a:rPr>
              <a:t>矽鋼片</a:t>
            </a:r>
            <a:r>
              <a:rPr lang="en-US" altLang="zh-TW" dirty="0" smtClean="0"/>
              <a:t>+</a:t>
            </a:r>
            <a:r>
              <a:rPr lang="zh-TW" altLang="en-US" dirty="0" smtClean="0"/>
              <a:t>線圈做電磁感應轉換電壓</a:t>
            </a:r>
            <a:endParaRPr lang="en-US" altLang="zh-TW" dirty="0" smtClean="0"/>
          </a:p>
          <a:p>
            <a:r>
              <a:rPr lang="zh-TW" altLang="en-US" dirty="0" smtClean="0"/>
              <a:t>常見的有三種類型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一般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單電源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中心抽頭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音響或儀表用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多段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電源供應器</a:t>
            </a:r>
            <a:endParaRPr lang="en-US" altLang="zh-TW" dirty="0" smtClean="0"/>
          </a:p>
          <a:p>
            <a:r>
              <a:rPr lang="zh-TW" altLang="en-US" dirty="0" smtClean="0"/>
              <a:t>哪裡有電 哪裡就可能有它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368" y="2432041"/>
            <a:ext cx="3517900" cy="3517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64" y="2173845"/>
            <a:ext cx="4110507" cy="411050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402" y="2432041"/>
            <a:ext cx="4951210" cy="371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保險絲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0" y="2666999"/>
            <a:ext cx="4558953" cy="3124201"/>
          </a:xfrm>
        </p:spPr>
        <p:txBody>
          <a:bodyPr/>
          <a:lstStyle/>
          <a:p>
            <a:r>
              <a:rPr lang="zh-TW" altLang="en-US" dirty="0" smtClean="0"/>
              <a:t>名符其實 就是保險用途</a:t>
            </a:r>
            <a:endParaRPr lang="en-US" altLang="zh-TW" dirty="0" smtClean="0"/>
          </a:p>
          <a:p>
            <a:r>
              <a:rPr lang="zh-TW" altLang="en-US" dirty="0" smtClean="0"/>
              <a:t>參</a:t>
            </a:r>
            <a:r>
              <a:rPr lang="zh-TW" altLang="en-US" dirty="0"/>
              <a:t>數</a:t>
            </a:r>
            <a:r>
              <a:rPr lang="zh-TW" altLang="en-US" dirty="0" smtClean="0"/>
              <a:t>大過其規範的</a:t>
            </a:r>
            <a:r>
              <a:rPr lang="zh-TW" altLang="en-US" dirty="0"/>
              <a:t>設定</a:t>
            </a:r>
            <a:r>
              <a:rPr lang="zh-TW" altLang="en-US" dirty="0" smtClean="0"/>
              <a:t>時 會自行斷開 以各種方式</a:t>
            </a:r>
            <a:endParaRPr lang="en-US" altLang="zh-TW" dirty="0" smtClean="0"/>
          </a:p>
          <a:p>
            <a:r>
              <a:rPr lang="zh-TW" altLang="en-US" dirty="0" smtClean="0"/>
              <a:t>保護類型有</a:t>
            </a:r>
            <a:r>
              <a:rPr lang="zh-TW" altLang="en-US" dirty="0" smtClean="0"/>
              <a:t>電流 </a:t>
            </a:r>
            <a:r>
              <a:rPr lang="zh-TW" altLang="en-US" dirty="0" smtClean="0"/>
              <a:t>溫度等</a:t>
            </a:r>
            <a:endParaRPr lang="en-US" altLang="zh-TW" dirty="0" smtClean="0"/>
          </a:p>
          <a:p>
            <a:r>
              <a:rPr lang="zh-TW" altLang="en-US" dirty="0" smtClean="0"/>
              <a:t>絕大部分電源裏頭都能找到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55" y="2299414"/>
            <a:ext cx="4011769" cy="401176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55" y="2294332"/>
            <a:ext cx="3869533" cy="386953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27" y="2666999"/>
            <a:ext cx="3435927" cy="343592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330" y="2222214"/>
            <a:ext cx="5543781" cy="415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6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繼電器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1" y="2666999"/>
            <a:ext cx="3963990" cy="3686176"/>
          </a:xfrm>
        </p:spPr>
        <p:txBody>
          <a:bodyPr>
            <a:normAutofit fontScale="85000" lnSpcReduction="10000"/>
          </a:bodyPr>
          <a:lstStyle/>
          <a:p>
            <a:r>
              <a:rPr lang="zh-TW" altLang="en-US" dirty="0" smtClean="0"/>
              <a:t>經典的電磁控制開關</a:t>
            </a:r>
            <a:endParaRPr lang="en-US" altLang="zh-TW" dirty="0" smtClean="0"/>
          </a:p>
          <a:p>
            <a:r>
              <a:rPr lang="zh-TW" altLang="en-US" dirty="0" smtClean="0"/>
              <a:t>接點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有</a:t>
            </a:r>
            <a:r>
              <a:rPr lang="en-US" altLang="zh-TW" dirty="0" smtClean="0"/>
              <a:t>ABC</a:t>
            </a:r>
            <a:r>
              <a:rPr lang="zh-TW" altLang="en-US" dirty="0" smtClean="0"/>
              <a:t>三種 常見為</a:t>
            </a:r>
            <a:r>
              <a:rPr lang="en-US" altLang="zh-TW" dirty="0" smtClean="0"/>
              <a:t>C</a:t>
            </a:r>
            <a:r>
              <a:rPr lang="zh-TW" altLang="en-US" dirty="0" smtClean="0"/>
              <a:t>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大都能承受</a:t>
            </a:r>
            <a:r>
              <a:rPr lang="en-US" altLang="zh-TW" dirty="0" smtClean="0"/>
              <a:t>250ACV</a:t>
            </a:r>
          </a:p>
          <a:p>
            <a:pPr lvl="1"/>
            <a:r>
              <a:rPr lang="zh-TW" altLang="en-US" dirty="0" smtClean="0"/>
              <a:t>重點是</a:t>
            </a:r>
            <a:r>
              <a:rPr lang="zh-TW" altLang="en-US" b="1" dirty="0" smtClean="0">
                <a:solidFill>
                  <a:srgbClr val="FF0000"/>
                </a:solidFill>
              </a:rPr>
              <a:t>容許電流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啟動線圈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使用電壓</a:t>
            </a:r>
            <a:r>
              <a:rPr lang="en-US" altLang="zh-TW" dirty="0" smtClean="0"/>
              <a:t>DC2.8V~AC220V</a:t>
            </a:r>
          </a:p>
          <a:p>
            <a:pPr lvl="1"/>
            <a:r>
              <a:rPr lang="zh-TW" altLang="en-US" dirty="0" smtClean="0"/>
              <a:t>少部分有正負極性</a:t>
            </a:r>
            <a:endParaRPr lang="en-US" altLang="zh-TW" dirty="0" smtClean="0"/>
          </a:p>
          <a:p>
            <a:r>
              <a:rPr lang="zh-TW" altLang="en-US" dirty="0" smtClean="0"/>
              <a:t>可在控制模組或高級音響電子裏頭找到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201" y="2358622"/>
            <a:ext cx="4762500" cy="39719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1" y="2940790"/>
            <a:ext cx="6522504" cy="297279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605" y="2940790"/>
            <a:ext cx="6829425" cy="173012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66" y="2940790"/>
            <a:ext cx="3277661" cy="32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7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00417 -0.1423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713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13 -0.05787 L -0.01979 0.0046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比較器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1" y="2666999"/>
            <a:ext cx="5369562" cy="3124201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名符其實 就是比較兩種線性參數後 再輸出結果</a:t>
            </a:r>
            <a:endParaRPr lang="en-US" altLang="zh-TW" dirty="0" smtClean="0"/>
          </a:p>
          <a:p>
            <a:r>
              <a:rPr lang="zh-TW" altLang="en-US" dirty="0"/>
              <a:t>亦</a:t>
            </a:r>
            <a:r>
              <a:rPr lang="zh-TW" altLang="en-US" dirty="0" smtClean="0"/>
              <a:t>或可看做電壓比較器</a:t>
            </a:r>
            <a:r>
              <a:rPr lang="zh-TW" altLang="en-US" dirty="0"/>
              <a:t> </a:t>
            </a:r>
            <a:r>
              <a:rPr lang="zh-TW" altLang="en-US" dirty="0" smtClean="0"/>
              <a:t>有兩個輸入端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388" y="2143330"/>
            <a:ext cx="4373794" cy="41715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73" y="2652495"/>
            <a:ext cx="4844825" cy="357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5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比較器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運作原理</a:t>
            </a:r>
            <a:endParaRPr lang="en-US" altLang="zh-TW" dirty="0"/>
          </a:p>
          <a:p>
            <a:pPr lvl="1"/>
            <a:r>
              <a:rPr lang="en-US" altLang="zh-TW" dirty="0"/>
              <a:t>+</a:t>
            </a:r>
            <a:r>
              <a:rPr lang="zh-TW" altLang="en-US" dirty="0"/>
              <a:t>端電壓高過</a:t>
            </a:r>
            <a:r>
              <a:rPr lang="en-US" altLang="zh-TW" dirty="0"/>
              <a:t>-</a:t>
            </a:r>
            <a:r>
              <a:rPr lang="zh-TW" altLang="en-US" dirty="0"/>
              <a:t>端 例如</a:t>
            </a:r>
            <a:r>
              <a:rPr lang="en-US" altLang="zh-TW" dirty="0"/>
              <a:t>4.2V(+)</a:t>
            </a:r>
            <a:r>
              <a:rPr lang="zh-TW" altLang="en-US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3.3V(-)</a:t>
            </a:r>
            <a:r>
              <a:rPr lang="zh-TW" altLang="en-US" dirty="0"/>
              <a:t> 則</a:t>
            </a:r>
            <a:r>
              <a:rPr lang="zh-TW" altLang="en-US" b="1" dirty="0">
                <a:solidFill>
                  <a:srgbClr val="FF0000"/>
                </a:solidFill>
              </a:rPr>
              <a:t>持續</a:t>
            </a:r>
            <a:r>
              <a:rPr lang="zh-TW" altLang="en-US" b="1" dirty="0" smtClean="0">
                <a:solidFill>
                  <a:srgbClr val="FF0000"/>
                </a:solidFill>
              </a:rPr>
              <a:t>增加</a:t>
            </a:r>
            <a:r>
              <a:rPr lang="zh-TW" altLang="en-US" b="1" dirty="0" smtClean="0">
                <a:solidFill>
                  <a:srgbClr val="FF0000"/>
                </a:solidFill>
              </a:rPr>
              <a:t>輸出接</a:t>
            </a:r>
            <a:r>
              <a:rPr lang="zh-TW" altLang="en-US" b="1" dirty="0">
                <a:solidFill>
                  <a:srgbClr val="FF0000"/>
                </a:solidFill>
              </a:rPr>
              <a:t>近</a:t>
            </a:r>
            <a:r>
              <a:rPr lang="zh-TW" altLang="en-US" dirty="0" smtClean="0"/>
              <a:t> </a:t>
            </a:r>
            <a:r>
              <a:rPr lang="en-US" altLang="zh-TW" dirty="0"/>
              <a:t>VCC</a:t>
            </a:r>
            <a:r>
              <a:rPr lang="zh-TW" altLang="en-US" dirty="0"/>
              <a:t>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+</a:t>
            </a:r>
            <a:r>
              <a:rPr lang="zh-TW" altLang="en-US" dirty="0"/>
              <a:t>端電壓低於</a:t>
            </a:r>
            <a:r>
              <a:rPr lang="en-US" altLang="zh-TW" dirty="0"/>
              <a:t>-</a:t>
            </a:r>
            <a:r>
              <a:rPr lang="zh-TW" altLang="en-US" dirty="0"/>
              <a:t>端 例如</a:t>
            </a:r>
            <a:r>
              <a:rPr lang="en-US" altLang="zh-TW" dirty="0"/>
              <a:t>4.2V(+)</a:t>
            </a:r>
            <a:r>
              <a:rPr lang="zh-TW" altLang="en-US" dirty="0"/>
              <a:t> </a:t>
            </a:r>
            <a:r>
              <a:rPr lang="en-US" altLang="zh-TW" dirty="0"/>
              <a:t>&lt;</a:t>
            </a:r>
            <a:r>
              <a:rPr lang="zh-TW" altLang="en-US" dirty="0"/>
              <a:t> </a:t>
            </a:r>
            <a:r>
              <a:rPr lang="en-US" altLang="zh-TW" dirty="0"/>
              <a:t>4.8V(-)</a:t>
            </a:r>
            <a:r>
              <a:rPr lang="zh-TW" altLang="en-US" dirty="0"/>
              <a:t> 則</a:t>
            </a:r>
            <a:r>
              <a:rPr lang="zh-TW" altLang="en-US" b="1" dirty="0" smtClean="0">
                <a:solidFill>
                  <a:srgbClr val="FF0000"/>
                </a:solidFill>
              </a:rPr>
              <a:t>持續</a:t>
            </a:r>
            <a:r>
              <a:rPr lang="zh-TW" altLang="en-US" b="1" dirty="0" smtClean="0">
                <a:solidFill>
                  <a:srgbClr val="FF0000"/>
                </a:solidFill>
              </a:rPr>
              <a:t>減少輸出接近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VEE</a:t>
            </a:r>
            <a:endParaRPr lang="en-US" altLang="zh-TW" dirty="0"/>
          </a:p>
          <a:p>
            <a:pPr lvl="1"/>
            <a:r>
              <a:rPr lang="zh-TW" altLang="en-US" dirty="0"/>
              <a:t>如果絕對等於呢</a:t>
            </a:r>
            <a:r>
              <a:rPr lang="en-US" altLang="zh-TW" dirty="0"/>
              <a:t>?</a:t>
            </a:r>
            <a:r>
              <a:rPr lang="zh-TW" altLang="en-US" dirty="0"/>
              <a:t> 則輸出 </a:t>
            </a:r>
            <a:r>
              <a:rPr lang="en-US" altLang="zh-TW" dirty="0"/>
              <a:t>(VCC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VEE)/2</a:t>
            </a:r>
            <a:r>
              <a:rPr lang="zh-TW" altLang="en-US" dirty="0"/>
              <a:t> 但該輸入條件在自然界幾乎不可能 因為任何的電氣參數 都會因為溫度 濕度 電波雜訊 甚至風吹</a:t>
            </a:r>
            <a:r>
              <a:rPr lang="zh-TW" altLang="en-US" dirty="0" smtClean="0"/>
              <a:t>一下 無時無刻的在變化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正確的特性是 </a:t>
            </a:r>
            <a:r>
              <a:rPr lang="en-US" altLang="zh-TW" dirty="0" smtClean="0"/>
              <a:t>(+</a:t>
            </a:r>
            <a:r>
              <a:rPr lang="zh-TW" altLang="en-US" dirty="0" smtClean="0"/>
              <a:t>端</a:t>
            </a:r>
            <a:r>
              <a:rPr lang="en-US" altLang="zh-TW" dirty="0" smtClean="0"/>
              <a:t>)</a:t>
            </a:r>
            <a:r>
              <a:rPr lang="zh-TW" altLang="en-US" dirty="0" smtClean="0"/>
              <a:t> 減 </a:t>
            </a:r>
            <a:r>
              <a:rPr lang="en-US" altLang="zh-TW" dirty="0" smtClean="0"/>
              <a:t>(–</a:t>
            </a:r>
            <a:r>
              <a:rPr lang="zh-TW" altLang="en-US" dirty="0" smtClean="0"/>
              <a:t>端</a:t>
            </a:r>
            <a:r>
              <a:rPr lang="en-US" altLang="zh-TW" dirty="0" smtClean="0"/>
              <a:t>)</a:t>
            </a:r>
            <a:r>
              <a:rPr lang="zh-TW" altLang="en-US" dirty="0" smtClean="0"/>
              <a:t> 的電壓差 乘上 </a:t>
            </a:r>
            <a:r>
              <a:rPr lang="zh-TW" altLang="en-US" b="1" dirty="0" smtClean="0">
                <a:solidFill>
                  <a:srgbClr val="FF0000"/>
                </a:solidFill>
              </a:rPr>
              <a:t>放大係數 </a:t>
            </a:r>
            <a:r>
              <a:rPr lang="en-US" altLang="zh-TW" dirty="0" smtClean="0"/>
              <a:t>(</a:t>
            </a:r>
            <a:r>
              <a:rPr lang="zh-TW" altLang="en-US" dirty="0" smtClean="0"/>
              <a:t>詳情請看</a:t>
            </a:r>
            <a:r>
              <a:rPr lang="en-US" altLang="zh-TW" dirty="0" smtClean="0"/>
              <a:t>datasheet)</a:t>
            </a:r>
            <a:r>
              <a:rPr lang="zh-TW" altLang="en-US" dirty="0" smtClean="0"/>
              <a:t> 加上</a:t>
            </a:r>
            <a:r>
              <a:rPr lang="en-US" altLang="zh-TW" dirty="0" smtClean="0"/>
              <a:t>(VCC+VEE)/2</a:t>
            </a:r>
            <a:endParaRPr lang="en-US" altLang="zh-TW" dirty="0"/>
          </a:p>
          <a:p>
            <a:r>
              <a:rPr lang="zh-TW" altLang="en-US" dirty="0" smtClean="0"/>
              <a:t>可在喇叭擴音機找到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6" y="5172940"/>
            <a:ext cx="55245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0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比較器使用範例</a:t>
            </a:r>
            <a:r>
              <a:rPr lang="zh-TW" altLang="en-US" dirty="0"/>
              <a:t> </a:t>
            </a:r>
            <a:r>
              <a:rPr lang="zh-TW" altLang="en-US" dirty="0" smtClean="0"/>
              <a:t>光控電路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763" y="2221739"/>
            <a:ext cx="5525808" cy="3980455"/>
          </a:xfrm>
        </p:spPr>
      </p:pic>
    </p:spTree>
    <p:extLst>
      <p:ext uri="{BB962C8B-B14F-4D97-AF65-F5344CB8AC3E}">
        <p14:creationId xmlns:p14="http://schemas.microsoft.com/office/powerpoint/2010/main" val="42941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中場休息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317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基礎電子工具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三用電錶</a:t>
            </a:r>
            <a:endParaRPr lang="en-US" altLang="zh-TW" dirty="0" smtClean="0"/>
          </a:p>
          <a:p>
            <a:r>
              <a:rPr lang="zh-TW" altLang="en-US" dirty="0" smtClean="0"/>
              <a:t>電烙鐵</a:t>
            </a:r>
            <a:r>
              <a:rPr lang="en-US" altLang="zh-TW" dirty="0" smtClean="0"/>
              <a:t>+</a:t>
            </a:r>
            <a:r>
              <a:rPr lang="zh-TW" altLang="en-US" dirty="0" smtClean="0"/>
              <a:t>小五金</a:t>
            </a:r>
            <a:endParaRPr lang="en-US" altLang="zh-TW" dirty="0" smtClean="0"/>
          </a:p>
          <a:p>
            <a:r>
              <a:rPr lang="zh-TW" altLang="en-US" dirty="0" smtClean="0"/>
              <a:t>電源供應器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60521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709" y="2515873"/>
            <a:ext cx="5038501" cy="37788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三用電錶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1" y="2666999"/>
            <a:ext cx="4481398" cy="3124201"/>
          </a:xfrm>
        </p:spPr>
        <p:txBody>
          <a:bodyPr/>
          <a:lstStyle/>
          <a:p>
            <a:r>
              <a:rPr lang="zh-TW" altLang="en-US" dirty="0" smtClean="0"/>
              <a:t>依錶頭分類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數位式 精度較高 沒電池不能用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指針式 精度較差 沒電池還能量測電壓電流</a:t>
            </a:r>
            <a:endParaRPr lang="en-US" altLang="zh-TW" dirty="0" smtClean="0"/>
          </a:p>
          <a:p>
            <a:r>
              <a:rPr lang="zh-TW" altLang="en-US" dirty="0" smtClean="0"/>
              <a:t>切換盤或半自動切換盤</a:t>
            </a:r>
            <a:endParaRPr lang="en-US" altLang="zh-TW" dirty="0" smtClean="0"/>
          </a:p>
          <a:p>
            <a:r>
              <a:rPr lang="zh-TW" altLang="en-US" dirty="0" smtClean="0"/>
              <a:t>皆有紅黑探測棒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741" y="2047874"/>
            <a:ext cx="2933700" cy="4572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85" y="1990724"/>
            <a:ext cx="4476750" cy="44767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187" y="2551071"/>
            <a:ext cx="4002766" cy="400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-0.38308 -0.0027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5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673" y="2523875"/>
            <a:ext cx="4329517" cy="324713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何謂</a:t>
            </a:r>
            <a:r>
              <a:rPr lang="en-US" altLang="zh-TW" dirty="0" smtClean="0"/>
              <a:t>DIP</a:t>
            </a:r>
            <a:r>
              <a:rPr lang="zh-TW" altLang="en-US" dirty="0" smtClean="0"/>
              <a:t>零件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需要插</a:t>
            </a:r>
            <a:r>
              <a:rPr lang="zh-TW" altLang="en-US" dirty="0" smtClean="0"/>
              <a:t>洞焊接的</a:t>
            </a:r>
            <a:r>
              <a:rPr lang="zh-TW" altLang="en-US" dirty="0" smtClean="0"/>
              <a:t>零件</a:t>
            </a:r>
            <a:endParaRPr lang="en-US" altLang="zh-TW" dirty="0"/>
          </a:p>
          <a:p>
            <a:r>
              <a:rPr lang="zh-TW" altLang="en-US" dirty="0" smtClean="0"/>
              <a:t>可參考萬用板或著麵包板</a:t>
            </a:r>
            <a:endParaRPr lang="en-US" altLang="zh-TW" dirty="0" smtClean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83" y="2486408"/>
            <a:ext cx="3103757" cy="232781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255" y="2316945"/>
            <a:ext cx="3103757" cy="232781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688" y="2666999"/>
            <a:ext cx="3152345" cy="289316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516" y="2618990"/>
            <a:ext cx="3304848" cy="315202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30" y="2687142"/>
            <a:ext cx="4252396" cy="318929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525" y="3226500"/>
            <a:ext cx="4007987" cy="300599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548" y="2654690"/>
            <a:ext cx="3057122" cy="407616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98" y="3043501"/>
            <a:ext cx="5348957" cy="301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5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三種可量測參數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 smtClean="0"/>
              <a:t>電壓檔</a:t>
            </a:r>
            <a:endParaRPr lang="en-US" altLang="zh-TW" dirty="0"/>
          </a:p>
          <a:p>
            <a:pPr lvl="1"/>
            <a:r>
              <a:rPr lang="zh-TW" altLang="en-US" dirty="0" smtClean="0"/>
              <a:t>交流 </a:t>
            </a:r>
            <a:r>
              <a:rPr lang="en-US" altLang="zh-TW" dirty="0" smtClean="0"/>
              <a:t>0.0~600.0V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直流 </a:t>
            </a:r>
            <a:r>
              <a:rPr lang="en-US" altLang="zh-TW" dirty="0" smtClean="0"/>
              <a:t>0.000~600.0V</a:t>
            </a:r>
          </a:p>
          <a:p>
            <a:r>
              <a:rPr lang="zh-TW" altLang="en-US" dirty="0" smtClean="0"/>
              <a:t>電流檔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直流 </a:t>
            </a:r>
            <a:r>
              <a:rPr lang="en-US" altLang="zh-TW" dirty="0" smtClean="0"/>
              <a:t>0.000000~0.2A</a:t>
            </a:r>
          </a:p>
          <a:p>
            <a:r>
              <a:rPr lang="zh-TW" altLang="en-US" dirty="0"/>
              <a:t>歐姆檔</a:t>
            </a:r>
            <a:endParaRPr lang="en-US" altLang="zh-TW" dirty="0"/>
          </a:p>
          <a:p>
            <a:pPr lvl="1"/>
            <a:r>
              <a:rPr lang="zh-TW" altLang="en-US" dirty="0"/>
              <a:t>阻</a:t>
            </a:r>
            <a:r>
              <a:rPr lang="zh-TW" altLang="en-US" dirty="0" smtClean="0"/>
              <a:t>值 </a:t>
            </a:r>
            <a:r>
              <a:rPr lang="en-US" altLang="zh-TW" dirty="0" smtClean="0"/>
              <a:t>0~20000000.00</a:t>
            </a:r>
            <a:r>
              <a:rPr lang="zh-TW" altLang="en-US" dirty="0" smtClean="0"/>
              <a:t>歐姆</a:t>
            </a:r>
            <a:endParaRPr lang="en-US" altLang="zh-TW" dirty="0"/>
          </a:p>
          <a:p>
            <a:pPr lvl="1"/>
            <a:r>
              <a:rPr lang="zh-TW" altLang="en-US" dirty="0" smtClean="0"/>
              <a:t>二極體檔 </a:t>
            </a:r>
            <a:r>
              <a:rPr lang="en-US" altLang="zh-TW" dirty="0"/>
              <a:t>(</a:t>
            </a:r>
            <a:r>
              <a:rPr lang="zh-TW" altLang="en-US" dirty="0" smtClean="0"/>
              <a:t>有極小</a:t>
            </a:r>
            <a:r>
              <a:rPr lang="zh-TW" altLang="en-US" dirty="0"/>
              <a:t>電流輸出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蜂</a:t>
            </a:r>
            <a:r>
              <a:rPr lang="zh-TW" altLang="en-US" dirty="0" smtClean="0"/>
              <a:t>鳴檔 </a:t>
            </a:r>
            <a:r>
              <a:rPr lang="en-US" altLang="zh-TW" dirty="0"/>
              <a:t>(</a:t>
            </a:r>
            <a:r>
              <a:rPr lang="zh-TW" altLang="en-US" dirty="0"/>
              <a:t>通路偵測</a:t>
            </a:r>
            <a:r>
              <a:rPr lang="en-US" altLang="zh-TW" dirty="0"/>
              <a:t>)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836" y="2028825"/>
            <a:ext cx="6130582" cy="45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7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進階可</a:t>
            </a:r>
            <a:r>
              <a:rPr lang="zh-TW" altLang="en-US" dirty="0"/>
              <a:t>量測參數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電容值</a:t>
            </a:r>
            <a:endParaRPr lang="en-US" altLang="zh-TW" dirty="0" smtClean="0"/>
          </a:p>
          <a:p>
            <a:r>
              <a:rPr lang="zh-TW" altLang="en-US" dirty="0" smtClean="0"/>
              <a:t>頻率</a:t>
            </a:r>
            <a:endParaRPr lang="en-US" altLang="zh-TW" dirty="0" smtClean="0"/>
          </a:p>
          <a:p>
            <a:r>
              <a:rPr lang="zh-TW" altLang="en-US" dirty="0" smtClean="0"/>
              <a:t>電晶體放大倍</a:t>
            </a:r>
            <a:r>
              <a:rPr lang="zh-TW" altLang="en-US" dirty="0" smtClean="0"/>
              <a:t>率</a:t>
            </a:r>
            <a:endParaRPr lang="en-US" altLang="zh-TW" dirty="0" smtClean="0"/>
          </a:p>
          <a:p>
            <a:r>
              <a:rPr lang="en-US" altLang="zh-TW" dirty="0" smtClean="0"/>
              <a:t>LED</a:t>
            </a:r>
            <a:r>
              <a:rPr lang="zh-TW" altLang="en-US" dirty="0" smtClean="0"/>
              <a:t>測試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2224086"/>
            <a:ext cx="4210050" cy="42100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1966911"/>
            <a:ext cx="4724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0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電錶使用前準備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指</a:t>
            </a:r>
            <a:r>
              <a:rPr lang="zh-TW" altLang="en-US" dirty="0"/>
              <a:t>針</a:t>
            </a:r>
            <a:r>
              <a:rPr lang="zh-TW" altLang="en-US" dirty="0" smtClean="0"/>
              <a:t>電表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先觀看指針是否正確歸零 沒有則需要調整指針</a:t>
            </a:r>
            <a:r>
              <a:rPr lang="zh-TW" altLang="en-US" dirty="0" smtClean="0"/>
              <a:t>彈簧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轉至歐姆檔最低檔位 兩探棒短路 指針是否指到</a:t>
            </a:r>
            <a:r>
              <a:rPr lang="en-US" altLang="zh-TW" dirty="0" smtClean="0"/>
              <a:t>0</a:t>
            </a:r>
            <a:r>
              <a:rPr lang="zh-TW" altLang="en-US" dirty="0" smtClean="0"/>
              <a:t> 沒有則調旁邊的歐姆校正旋紐</a:t>
            </a:r>
            <a:endParaRPr lang="en-US" altLang="zh-TW" dirty="0" smtClean="0"/>
          </a:p>
          <a:p>
            <a:r>
              <a:rPr lang="zh-TW" altLang="en-US" dirty="0" smtClean="0"/>
              <a:t>數位電表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轉至歐姆檔最低檔位 兩探棒短路 觀看目前數值多少並且記錄下來 之後</a:t>
            </a:r>
            <a:r>
              <a:rPr lang="en-US" altLang="zh-TW" dirty="0" smtClean="0"/>
              <a:t>1</a:t>
            </a:r>
            <a:r>
              <a:rPr lang="zh-TW" altLang="en-US" dirty="0" smtClean="0"/>
              <a:t>小時內氣溫不變的情況下 所有量測</a:t>
            </a:r>
            <a:r>
              <a:rPr lang="en-US" altLang="zh-TW" dirty="0" smtClean="0"/>
              <a:t>1</a:t>
            </a:r>
            <a:r>
              <a:rPr lang="en-US" altLang="zh-TW" dirty="0"/>
              <a:t>K</a:t>
            </a:r>
            <a:r>
              <a:rPr lang="zh-TW" altLang="en-US" dirty="0" smtClean="0"/>
              <a:t>以下的阻值都要減去該值才是正確的電阻數值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47820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電錶使用前準備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2638" y="2639290"/>
            <a:ext cx="10018713" cy="3124201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dirty="0" smtClean="0"/>
              <a:t>量測</a:t>
            </a:r>
            <a:r>
              <a:rPr lang="zh-TW" altLang="en-US" dirty="0" smtClean="0"/>
              <a:t>電壓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不確定的範圍就先從高壓檔位</a:t>
            </a:r>
            <a:r>
              <a:rPr lang="zh-TW" altLang="en-US" dirty="0" smtClean="0"/>
              <a:t>開始</a:t>
            </a:r>
            <a:endParaRPr lang="en-US" altLang="zh-TW" dirty="0" smtClean="0"/>
          </a:p>
          <a:p>
            <a:r>
              <a:rPr lang="zh-TW" altLang="en-US" dirty="0" smtClean="0"/>
              <a:t>量</a:t>
            </a:r>
            <a:r>
              <a:rPr lang="zh-TW" altLang="en-US" dirty="0" smtClean="0"/>
              <a:t>測電流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不確定的流量就先從大電流檔</a:t>
            </a:r>
            <a:r>
              <a:rPr lang="zh-TW" altLang="en-US" dirty="0" smtClean="0"/>
              <a:t>開始</a:t>
            </a:r>
            <a:endParaRPr lang="en-US" altLang="zh-TW" dirty="0" smtClean="0"/>
          </a:p>
          <a:p>
            <a:r>
              <a:rPr lang="zh-TW" altLang="en-US" dirty="0" smtClean="0"/>
              <a:t>量</a:t>
            </a:r>
            <a:r>
              <a:rPr lang="zh-TW" altLang="en-US" dirty="0" smtClean="0"/>
              <a:t>測電阻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請再三確認是否斷電 殘餘電力排光</a:t>
            </a:r>
            <a:r>
              <a:rPr lang="zh-TW" altLang="en-US" dirty="0"/>
              <a:t> </a:t>
            </a:r>
            <a:r>
              <a:rPr lang="zh-TW" altLang="en-US" dirty="0" smtClean="0"/>
              <a:t>要在完全沒電的情況下量測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而另外再沒有電路圖的情況為了避免電阻等效並聯的影響 請先分離電阻其中一隻腳 再量測才正確</a:t>
            </a:r>
            <a:endParaRPr lang="en-US" altLang="zh-TW" dirty="0" smtClean="0"/>
          </a:p>
          <a:p>
            <a:r>
              <a:rPr lang="zh-TW" altLang="en-US" dirty="0" smtClean="0"/>
              <a:t>在量測參數前 請再三確認量測的檔位是否為正確的檔位 </a:t>
            </a:r>
            <a:r>
              <a:rPr lang="zh-TW" altLang="en-US" b="1" dirty="0" smtClean="0">
                <a:solidFill>
                  <a:srgbClr val="FF0000"/>
                </a:solidFill>
              </a:rPr>
              <a:t>切忌 </a:t>
            </a:r>
            <a:r>
              <a:rPr lang="zh-TW" altLang="en-US" b="1" dirty="0">
                <a:solidFill>
                  <a:srgbClr val="FF0000"/>
                </a:solidFill>
              </a:rPr>
              <a:t>勿</a:t>
            </a:r>
            <a:r>
              <a:rPr lang="zh-TW" altLang="en-US" b="1" dirty="0" smtClean="0">
                <a:solidFill>
                  <a:srgbClr val="FF0000"/>
                </a:solidFill>
              </a:rPr>
              <a:t>用</a:t>
            </a:r>
            <a:r>
              <a:rPr lang="zh-TW" altLang="en-US" b="1" dirty="0" smtClean="0">
                <a:solidFill>
                  <a:srgbClr val="FF0000"/>
                </a:solidFill>
              </a:rPr>
              <a:t>歐姆</a:t>
            </a:r>
            <a:r>
              <a:rPr lang="zh-TW" altLang="en-US" b="1" dirty="0" smtClean="0">
                <a:solidFill>
                  <a:srgbClr val="FF0000"/>
                </a:solidFill>
              </a:rPr>
              <a:t>檔量測電壓或</a:t>
            </a:r>
            <a:r>
              <a:rPr lang="zh-TW" altLang="en-US" b="1" dirty="0" smtClean="0">
                <a:solidFill>
                  <a:srgbClr val="FF0000"/>
                </a:solidFill>
              </a:rPr>
              <a:t>電流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058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三用電錶其他操作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0010" y="2933699"/>
            <a:ext cx="10018713" cy="3124201"/>
          </a:xfrm>
        </p:spPr>
        <p:txBody>
          <a:bodyPr/>
          <a:lstStyle/>
          <a:p>
            <a:r>
              <a:rPr lang="zh-TW" altLang="en-US" dirty="0" smtClean="0"/>
              <a:t>追線判斷 短路或</a:t>
            </a:r>
            <a:r>
              <a:rPr lang="zh-TW" altLang="en-US" dirty="0" smtClean="0"/>
              <a:t>斷線 </a:t>
            </a:r>
            <a:r>
              <a:rPr lang="zh-TW" altLang="en-US" dirty="0" smtClean="0"/>
              <a:t>保險絲正常</a:t>
            </a:r>
            <a:r>
              <a:rPr lang="zh-TW" altLang="en-US" dirty="0"/>
              <a:t>與否</a:t>
            </a:r>
            <a:endParaRPr lang="en-US" altLang="zh-TW" dirty="0" smtClean="0"/>
          </a:p>
          <a:p>
            <a:r>
              <a:rPr lang="zh-TW" altLang="en-US" dirty="0" smtClean="0"/>
              <a:t>一般二極體好壞判斷 </a:t>
            </a:r>
            <a:endParaRPr lang="en-US" altLang="zh-TW" dirty="0" smtClean="0"/>
          </a:p>
          <a:p>
            <a:r>
              <a:rPr lang="en-US" altLang="zh-TW" dirty="0" smtClean="0"/>
              <a:t>LED</a:t>
            </a:r>
            <a:r>
              <a:rPr lang="zh-TW" altLang="en-US" dirty="0" smtClean="0"/>
              <a:t>測試 並判斷陽極陰極</a:t>
            </a:r>
            <a:endParaRPr lang="en-US" altLang="zh-TW" dirty="0" smtClean="0"/>
          </a:p>
          <a:p>
            <a:r>
              <a:rPr lang="zh-TW" altLang="en-US" dirty="0" smtClean="0"/>
              <a:t>簡易判斷</a:t>
            </a:r>
            <a:r>
              <a:rPr lang="en-US" altLang="zh-TW" dirty="0" smtClean="0"/>
              <a:t>NPN</a:t>
            </a:r>
            <a:r>
              <a:rPr lang="zh-TW" altLang="en-US" dirty="0" smtClean="0"/>
              <a:t> </a:t>
            </a:r>
            <a:r>
              <a:rPr lang="en-US" altLang="zh-TW" dirty="0" smtClean="0"/>
              <a:t>PNP</a:t>
            </a:r>
            <a:r>
              <a:rPr lang="zh-TW" altLang="en-US" dirty="0" smtClean="0"/>
              <a:t> </a:t>
            </a:r>
            <a:r>
              <a:rPr lang="zh-TW" altLang="en-US" dirty="0" smtClean="0"/>
              <a:t>電晶體 與</a:t>
            </a:r>
            <a:r>
              <a:rPr lang="en-US" altLang="zh-TW" dirty="0" smtClean="0"/>
              <a:t>BCE</a:t>
            </a:r>
            <a:r>
              <a:rPr lang="zh-TW" altLang="en-US" dirty="0" smtClean="0"/>
              <a:t>腳判別</a:t>
            </a:r>
            <a:endParaRPr lang="en-US" altLang="zh-TW" dirty="0" smtClean="0"/>
          </a:p>
          <a:p>
            <a:r>
              <a:rPr lang="zh-TW" altLang="en-US" dirty="0" smtClean="0"/>
              <a:t>進階判斷</a:t>
            </a:r>
            <a:r>
              <a:rPr lang="en-US" altLang="zh-TW" dirty="0" smtClean="0"/>
              <a:t>MOSFET</a:t>
            </a:r>
            <a:r>
              <a:rPr lang="zh-TW" altLang="en-US" dirty="0" smtClean="0"/>
              <a:t>好壞 </a:t>
            </a:r>
            <a:r>
              <a:rPr lang="en-US" altLang="zh-TW" dirty="0" smtClean="0"/>
              <a:t>(</a:t>
            </a:r>
            <a:r>
              <a:rPr lang="zh-TW" altLang="en-US" dirty="0" smtClean="0"/>
              <a:t>看機型</a:t>
            </a:r>
            <a:r>
              <a:rPr lang="en-US" altLang="zh-TW" dirty="0" smtClean="0"/>
              <a:t>)</a:t>
            </a:r>
            <a:endParaRPr lang="en-US" altLang="zh-TW" dirty="0" smtClean="0"/>
          </a:p>
          <a:p>
            <a:r>
              <a:rPr lang="zh-TW" altLang="en-US" dirty="0" smtClean="0"/>
              <a:t>判斷變壓器高低壓端與絕緣層度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698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電烙鐵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0" y="2666999"/>
            <a:ext cx="4681805" cy="3124201"/>
          </a:xfrm>
        </p:spPr>
        <p:txBody>
          <a:bodyPr>
            <a:normAutofit fontScale="92500"/>
          </a:bodyPr>
          <a:lstStyle/>
          <a:p>
            <a:r>
              <a:rPr lang="zh-TW" altLang="en-US" dirty="0" smtClean="0"/>
              <a:t>一般</a:t>
            </a:r>
            <a:r>
              <a:rPr lang="zh-TW" altLang="en-US" dirty="0" smtClean="0"/>
              <a:t>型 依使用場合挑選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30W</a:t>
            </a:r>
            <a:r>
              <a:rPr lang="zh-TW" altLang="en-US" dirty="0" smtClean="0"/>
              <a:t> </a:t>
            </a:r>
            <a:r>
              <a:rPr lang="en-US" altLang="zh-TW" dirty="0" smtClean="0"/>
              <a:t>DIP</a:t>
            </a:r>
            <a:r>
              <a:rPr lang="zh-TW" altLang="en-US" dirty="0" smtClean="0"/>
              <a:t>元件與細電線</a:t>
            </a:r>
            <a:r>
              <a:rPr lang="en-US" altLang="zh-TW" dirty="0" smtClean="0"/>
              <a:t>(3mm</a:t>
            </a:r>
            <a:r>
              <a:rPr lang="zh-TW" altLang="en-US" dirty="0" smtClean="0"/>
              <a:t>以下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40W</a:t>
            </a:r>
            <a:r>
              <a:rPr lang="zh-TW" altLang="en-US" dirty="0" smtClean="0"/>
              <a:t> 音響工程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60W</a:t>
            </a:r>
            <a:r>
              <a:rPr lang="zh-TW" altLang="en-US" dirty="0" smtClean="0"/>
              <a:t> 工控粗配線或實心銅線</a:t>
            </a:r>
            <a:r>
              <a:rPr lang="en-US" altLang="zh-TW" dirty="0" smtClean="0"/>
              <a:t>(</a:t>
            </a:r>
            <a:r>
              <a:rPr lang="en-US" altLang="zh-TW" dirty="0" smtClean="0"/>
              <a:t>5.5mm)</a:t>
            </a:r>
          </a:p>
          <a:p>
            <a:r>
              <a:rPr lang="zh-TW" altLang="en-US" dirty="0" smtClean="0"/>
              <a:t>調</a:t>
            </a:r>
            <a:r>
              <a:rPr lang="zh-TW" altLang="en-US" dirty="0" smtClean="0"/>
              <a:t>控型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多段 </a:t>
            </a:r>
            <a:r>
              <a:rPr lang="en-US" altLang="zh-TW" dirty="0" smtClean="0"/>
              <a:t>30W&lt;-&gt;150W</a:t>
            </a:r>
          </a:p>
          <a:p>
            <a:pPr lvl="1"/>
            <a:r>
              <a:rPr lang="zh-TW" altLang="en-US" dirty="0" smtClean="0"/>
              <a:t>無段 </a:t>
            </a:r>
            <a:r>
              <a:rPr lang="en-US" altLang="zh-TW" dirty="0" smtClean="0"/>
              <a:t>200~460</a:t>
            </a:r>
            <a:r>
              <a:rPr lang="zh-TW" altLang="en-US" dirty="0" smtClean="0"/>
              <a:t>度</a:t>
            </a:r>
            <a:r>
              <a:rPr lang="en-US" altLang="zh-TW" dirty="0" smtClean="0"/>
              <a:t>C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259" y="1794094"/>
            <a:ext cx="4277932" cy="42779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115" y="2549973"/>
            <a:ext cx="3292804" cy="300333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134" y="2002117"/>
            <a:ext cx="3904445" cy="390444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04" y="2199270"/>
            <a:ext cx="4680183" cy="351013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383" y="2549973"/>
            <a:ext cx="3324896" cy="340486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526" y="2417702"/>
            <a:ext cx="3696881" cy="369688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687" y="2347407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6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2338 L -0.21041 0.0294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69" y="30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23659 0.00023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烙鐵頭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根據不同的頭型 有不同的焊接場合</a:t>
            </a:r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www.chen-shuo.com/hakko_list_6-1.htm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95486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焊錫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絕對不要</a:t>
            </a:r>
            <a:r>
              <a:rPr lang="zh-TW" altLang="en-US" dirty="0"/>
              <a:t>去</a:t>
            </a:r>
            <a:r>
              <a:rPr lang="zh-TW" altLang="en-US" dirty="0" smtClean="0"/>
              <a:t>大賣場買 請向專業的店家購買 </a:t>
            </a:r>
            <a:endParaRPr lang="en-US" altLang="zh-TW" dirty="0" smtClean="0"/>
          </a:p>
          <a:p>
            <a:r>
              <a:rPr lang="zh-TW" altLang="en-US" dirty="0" smtClean="0"/>
              <a:t>錫線越細越貴 視情況考量粗細使用習慣</a:t>
            </a:r>
            <a:endParaRPr lang="en-US" altLang="zh-TW" dirty="0" smtClean="0"/>
          </a:p>
          <a:p>
            <a:r>
              <a:rPr lang="zh-TW" altLang="en-US" dirty="0" smtClean="0"/>
              <a:t>焊錫有幾種類型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一般為</a:t>
            </a:r>
            <a:r>
              <a:rPr lang="en-US" altLang="zh-TW" dirty="0" smtClean="0"/>
              <a:t>46</a:t>
            </a:r>
            <a:r>
              <a:rPr lang="zh-TW" altLang="en-US" dirty="0" smtClean="0"/>
              <a:t>比例的鉛錫 正確的說法是</a:t>
            </a:r>
            <a:r>
              <a:rPr lang="en-US" altLang="zh-TW" dirty="0" smtClean="0"/>
              <a:t>37%</a:t>
            </a:r>
            <a:r>
              <a:rPr lang="zh-TW" altLang="en-US" dirty="0" smtClean="0"/>
              <a:t>的鉛</a:t>
            </a:r>
            <a:r>
              <a:rPr lang="en-US" altLang="zh-TW" dirty="0" smtClean="0"/>
              <a:t>+63%</a:t>
            </a:r>
            <a:r>
              <a:rPr lang="zh-TW" altLang="en-US" dirty="0" smtClean="0"/>
              <a:t>的錫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音響或訊號用的銀錫 但多少還是有鉛成分 </a:t>
            </a:r>
            <a:r>
              <a:rPr lang="zh-TW" altLang="en-US" dirty="0" smtClean="0"/>
              <a:t>除了</a:t>
            </a:r>
            <a:r>
              <a:rPr lang="zh-TW" altLang="en-US" dirty="0"/>
              <a:t>有</a:t>
            </a:r>
            <a:r>
              <a:rPr lang="en-US" altLang="zh-TW" dirty="0" smtClean="0"/>
              <a:t>RoHS</a:t>
            </a:r>
            <a:r>
              <a:rPr lang="zh-TW" altLang="en-US" dirty="0" smtClean="0"/>
              <a:t>認證 </a:t>
            </a:r>
            <a:r>
              <a:rPr lang="en-US" altLang="zh-TW" dirty="0" smtClean="0"/>
              <a:t>(</a:t>
            </a:r>
            <a:r>
              <a:rPr lang="zh-TW" altLang="en-US" dirty="0" smtClean="0"/>
              <a:t>更貴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無鉛錫 大都為了通過歐盟規範 才使用  熔點高較難焊接  但比較不傷人體與環境 買之前記的要</a:t>
            </a:r>
            <a:r>
              <a:rPr lang="en-US" altLang="zh-TW" dirty="0" smtClean="0"/>
              <a:t>RoHS</a:t>
            </a:r>
            <a:r>
              <a:rPr lang="zh-TW" altLang="en-US" dirty="0" smtClean="0"/>
              <a:t>認證書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2209798"/>
            <a:ext cx="3333751" cy="238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4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DIP</a:t>
            </a:r>
            <a:r>
              <a:rPr lang="zh-TW" altLang="en-US" dirty="0" smtClean="0"/>
              <a:t>零</a:t>
            </a:r>
            <a:r>
              <a:rPr lang="zh-TW" altLang="en-US" dirty="0"/>
              <a:t>件</a:t>
            </a:r>
            <a:r>
              <a:rPr lang="zh-TW" altLang="en-US" dirty="0" smtClean="0"/>
              <a:t>焊接參數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一般正常品質的錫料 都有內</a:t>
            </a:r>
            <a:r>
              <a:rPr lang="zh-TW" altLang="en-US" dirty="0"/>
              <a:t>藏</a:t>
            </a:r>
            <a:r>
              <a:rPr lang="zh-TW" altLang="en-US" dirty="0" smtClean="0"/>
              <a:t>松香或助銲劑在裏頭</a:t>
            </a:r>
            <a:endParaRPr lang="en-US" altLang="zh-TW" dirty="0" smtClean="0"/>
          </a:p>
          <a:p>
            <a:r>
              <a:rPr lang="zh-TW" altLang="en-US" dirty="0" smtClean="0"/>
              <a:t>調溫烙鐵可以設定在</a:t>
            </a:r>
            <a:r>
              <a:rPr lang="en-US" altLang="zh-TW" dirty="0" smtClean="0"/>
              <a:t>250~350</a:t>
            </a:r>
            <a:r>
              <a:rPr lang="zh-TW" altLang="en-US" dirty="0" smtClean="0"/>
              <a:t>度</a:t>
            </a:r>
            <a:r>
              <a:rPr lang="en-US" altLang="zh-TW" dirty="0" smtClean="0"/>
              <a:t>C</a:t>
            </a:r>
            <a:r>
              <a:rPr lang="zh-TW" altLang="en-US" dirty="0" smtClean="0"/>
              <a:t>之間</a:t>
            </a:r>
            <a:endParaRPr lang="en-US" altLang="zh-TW" dirty="0" smtClean="0"/>
          </a:p>
          <a:p>
            <a:r>
              <a:rPr lang="zh-TW" altLang="en-US" dirty="0" smtClean="0"/>
              <a:t>一般烙鐵則</a:t>
            </a:r>
            <a:r>
              <a:rPr lang="en-US" altLang="zh-TW" dirty="0" smtClean="0"/>
              <a:t>25~30W</a:t>
            </a:r>
            <a:r>
              <a:rPr lang="zh-TW" altLang="en-US" dirty="0" smtClean="0"/>
              <a:t>則等其加熱一兩分鐘 即可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822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焊接方式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 smtClean="0"/>
              <a:t>零件</a:t>
            </a:r>
            <a:r>
              <a:rPr lang="zh-TW" altLang="en-US" dirty="0"/>
              <a:t>先</a:t>
            </a:r>
            <a:r>
              <a:rPr lang="zh-TW" altLang="en-US" dirty="0" smtClean="0"/>
              <a:t>固定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膠帶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折腳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黏膠 </a:t>
            </a:r>
            <a:endParaRPr lang="en-US" altLang="zh-TW" dirty="0" smtClean="0"/>
          </a:p>
          <a:p>
            <a:r>
              <a:rPr lang="zh-TW" altLang="en-US" dirty="0" smtClean="0"/>
              <a:t>再次確認烙鐵是否正常 例</a:t>
            </a:r>
            <a:r>
              <a:rPr lang="en-US" altLang="zh-TW" dirty="0" smtClean="0"/>
              <a:t>:</a:t>
            </a:r>
            <a:r>
              <a:rPr lang="zh-TW" altLang="en-US" dirty="0" smtClean="0"/>
              <a:t>不發熱 過溫 斷線 烙鐵頭是鬆的</a:t>
            </a:r>
            <a:r>
              <a:rPr lang="en-US" altLang="zh-TW" dirty="0" smtClean="0"/>
              <a:t>!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…</a:t>
            </a:r>
          </a:p>
          <a:p>
            <a:r>
              <a:rPr lang="zh-TW" altLang="en-US" dirty="0" smtClean="0"/>
              <a:t>烙鐵頭點壓住焊點</a:t>
            </a:r>
            <a:r>
              <a:rPr lang="zh-TW" altLang="en-US" dirty="0"/>
              <a:t> </a:t>
            </a:r>
            <a:r>
              <a:rPr lang="zh-TW" altLang="en-US" b="1" dirty="0" smtClean="0">
                <a:solidFill>
                  <a:srgbClr val="FF0000"/>
                </a:solidFill>
              </a:rPr>
              <a:t>不是零件腳</a:t>
            </a:r>
            <a:r>
              <a:rPr lang="en-US" altLang="zh-TW" dirty="0" smtClean="0"/>
              <a:t>!!</a:t>
            </a:r>
          </a:p>
          <a:p>
            <a:r>
              <a:rPr lang="zh-TW" altLang="en-US" dirty="0" smtClean="0"/>
              <a:t>銲錫往烙鐵頭與焊點中間送錫</a:t>
            </a:r>
            <a:endParaRPr lang="en-US" altLang="zh-TW" dirty="0" smtClean="0"/>
          </a:p>
          <a:p>
            <a:r>
              <a:rPr lang="zh-TW" altLang="en-US" dirty="0" smtClean="0"/>
              <a:t>適量送錫 順便觀察焊錫是否自己</a:t>
            </a:r>
            <a:r>
              <a:rPr lang="en-US" altLang="zh-TW" dirty="0" smtClean="0"/>
              <a:t>”</a:t>
            </a:r>
            <a:r>
              <a:rPr lang="zh-TW" altLang="en-US" dirty="0" smtClean="0"/>
              <a:t>爬</a:t>
            </a:r>
            <a:r>
              <a:rPr lang="en-US" altLang="zh-TW" dirty="0" smtClean="0"/>
              <a:t>”</a:t>
            </a:r>
            <a:r>
              <a:rPr lang="zh-TW" altLang="en-US" dirty="0" smtClean="0"/>
              <a:t>過去</a:t>
            </a:r>
            <a:endParaRPr lang="en-US" altLang="zh-TW" dirty="0" smtClean="0"/>
          </a:p>
          <a:p>
            <a:r>
              <a:rPr lang="zh-TW" altLang="en-US" dirty="0"/>
              <a:t>移</a:t>
            </a:r>
            <a:r>
              <a:rPr lang="zh-TW" altLang="en-US" dirty="0" smtClean="0"/>
              <a:t>開錫料 移開烙鐵 待其</a:t>
            </a:r>
            <a:r>
              <a:rPr lang="en-US" altLang="zh-TW" dirty="0" smtClean="0"/>
              <a:t>3~5</a:t>
            </a:r>
            <a:r>
              <a:rPr lang="zh-TW" altLang="en-US" dirty="0" smtClean="0"/>
              <a:t>秒冷卻固定 功率溫度越高等待的時間越長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4470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基礎</a:t>
            </a:r>
            <a:r>
              <a:rPr lang="zh-TW" altLang="en-US" dirty="0" smtClean="0"/>
              <a:t>零件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1" y="2248347"/>
            <a:ext cx="10018713" cy="3885127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電阻</a:t>
            </a:r>
            <a:r>
              <a:rPr lang="zh-TW" altLang="en-US" dirty="0"/>
              <a:t> </a:t>
            </a:r>
            <a:endParaRPr lang="en-US" altLang="zh-TW" dirty="0" smtClean="0"/>
          </a:p>
          <a:p>
            <a:r>
              <a:rPr lang="zh-TW" altLang="en-US" dirty="0" smtClean="0"/>
              <a:t>電容</a:t>
            </a:r>
            <a:endParaRPr lang="en-US" altLang="zh-TW" dirty="0" smtClean="0"/>
          </a:p>
          <a:p>
            <a:r>
              <a:rPr lang="zh-TW" altLang="en-US" dirty="0" smtClean="0"/>
              <a:t>二極體</a:t>
            </a:r>
            <a:endParaRPr lang="en-US" altLang="zh-TW" dirty="0" smtClean="0"/>
          </a:p>
          <a:p>
            <a:r>
              <a:rPr lang="zh-TW" altLang="en-US" dirty="0" smtClean="0"/>
              <a:t>整流器</a:t>
            </a:r>
            <a:endParaRPr lang="zh-TW" altLang="en-US" dirty="0"/>
          </a:p>
          <a:p>
            <a:r>
              <a:rPr lang="zh-TW" altLang="en-US" dirty="0" smtClean="0"/>
              <a:t>電晶體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56" y="2568276"/>
            <a:ext cx="3211991" cy="240899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47" y="2254814"/>
            <a:ext cx="3810000" cy="33401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47" y="2254814"/>
            <a:ext cx="3949521" cy="33401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447" y="2171987"/>
            <a:ext cx="3949521" cy="394952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116" y="2171986"/>
            <a:ext cx="3949851" cy="394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焊接方式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以上步驟盡量維持在</a:t>
            </a:r>
            <a:r>
              <a:rPr lang="en-US" altLang="zh-TW" dirty="0" smtClean="0"/>
              <a:t>10</a:t>
            </a:r>
            <a:r>
              <a:rPr lang="zh-TW" altLang="en-US" dirty="0" smtClean="0"/>
              <a:t>秒內完成</a:t>
            </a:r>
            <a:endParaRPr lang="en-US" altLang="zh-TW" dirty="0" smtClean="0"/>
          </a:p>
          <a:p>
            <a:r>
              <a:rPr lang="zh-TW" altLang="en-US" dirty="0" smtClean="0"/>
              <a:t>不可超過半分鐘持續加熱 很可能燙壞零件</a:t>
            </a:r>
            <a:endParaRPr lang="en-US" altLang="zh-TW" dirty="0" smtClean="0"/>
          </a:p>
          <a:p>
            <a:r>
              <a:rPr lang="zh-TW" altLang="en-US" dirty="0" smtClean="0"/>
              <a:t>非常推薦在家裡拿洞洞板練習焊接</a:t>
            </a:r>
            <a:r>
              <a:rPr lang="zh-TW" altLang="en-US" dirty="0"/>
              <a:t> </a:t>
            </a:r>
            <a:r>
              <a:rPr lang="zh-TW" altLang="en-US" dirty="0" smtClean="0"/>
              <a:t>一天練</a:t>
            </a:r>
            <a:r>
              <a:rPr lang="en-US" altLang="zh-TW" dirty="0" smtClean="0"/>
              <a:t>1000</a:t>
            </a:r>
            <a:r>
              <a:rPr lang="zh-TW" altLang="en-US" dirty="0" smtClean="0"/>
              <a:t>個點就好</a:t>
            </a:r>
            <a:r>
              <a:rPr lang="en-US" altLang="zh-TW" dirty="0" smtClean="0"/>
              <a:t>(?</a:t>
            </a:r>
          </a:p>
        </p:txBody>
      </p:sp>
    </p:spTree>
    <p:extLst>
      <p:ext uri="{BB962C8B-B14F-4D97-AF65-F5344CB8AC3E}">
        <p14:creationId xmlns:p14="http://schemas.microsoft.com/office/powerpoint/2010/main" val="83068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焊接小技巧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兩點黏在一起 如果空間允許可以使用烙鐵頭整個測面 同時加熱兩點銲錫 讓焊錫爬上烙鐵 在移開烙鐵把部分焊錫拖走 重複幾次直到兩點</a:t>
            </a:r>
            <a:r>
              <a:rPr lang="zh-TW" altLang="en-US" dirty="0" smtClean="0"/>
              <a:t>分離</a:t>
            </a:r>
            <a:endParaRPr lang="en-US" altLang="zh-TW" dirty="0" smtClean="0"/>
          </a:p>
          <a:p>
            <a:r>
              <a:rPr lang="zh-TW" altLang="en-US" dirty="0" smtClean="0"/>
              <a:t> 沒有</a:t>
            </a:r>
            <a:r>
              <a:rPr lang="zh-TW" altLang="en-US" dirty="0" smtClean="0"/>
              <a:t>手送錫時 可以先把焊錫扳折向上 用烙鐵融一點銲錫黏附在烙鐵上像水滴般 點在焊</a:t>
            </a:r>
            <a:r>
              <a:rPr lang="zh-TW" altLang="en-US" dirty="0" smtClean="0"/>
              <a:t>點上 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zh-TW" altLang="en-US" dirty="0" smtClean="0"/>
              <a:t>不用固定膠帶 也不想折腳的情況下 可用同上的做法 用焊錫固定零件</a:t>
            </a:r>
            <a:r>
              <a:rPr lang="zh-TW" altLang="en-US" dirty="0" smtClean="0"/>
              <a:t>上去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097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烙鐵頭清潔方式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找一塊海綿或衛生紙折起來 沾水弄到半濕即可</a:t>
            </a:r>
            <a:endParaRPr lang="en-US" altLang="zh-TW" dirty="0" smtClean="0"/>
          </a:p>
          <a:p>
            <a:r>
              <a:rPr lang="zh-TW" altLang="en-US" dirty="0" smtClean="0"/>
              <a:t>拿一點銲錫均勻融在髒掉的烙鐵頭上</a:t>
            </a:r>
            <a:endParaRPr lang="en-US" altLang="zh-TW" dirty="0" smtClean="0"/>
          </a:p>
          <a:p>
            <a:r>
              <a:rPr lang="zh-TW" altLang="en-US" dirty="0" smtClean="0"/>
              <a:t>輕壓在海綿或衛生紙上 拖移轉動 把上頭的錫渣連同融錫甩在海棉上</a:t>
            </a:r>
            <a:endParaRPr lang="en-US" altLang="zh-TW" dirty="0" smtClean="0"/>
          </a:p>
          <a:p>
            <a:r>
              <a:rPr lang="zh-TW" altLang="en-US" dirty="0" smtClean="0"/>
              <a:t>重複</a:t>
            </a:r>
            <a:r>
              <a:rPr lang="en-US" altLang="zh-TW" dirty="0" smtClean="0"/>
              <a:t>2~3</a:t>
            </a:r>
            <a:r>
              <a:rPr lang="zh-TW" altLang="en-US" dirty="0" smtClean="0"/>
              <a:t>次 若還是很髒 再重複上敘步驟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41" y="1393825"/>
            <a:ext cx="48641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0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烙鐵頭壽命判斷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先把烙鐵頭弄到極為乾淨</a:t>
            </a:r>
            <a:endParaRPr lang="en-US" altLang="zh-TW" dirty="0" smtClean="0"/>
          </a:p>
          <a:p>
            <a:r>
              <a:rPr lang="zh-TW" altLang="en-US" dirty="0" smtClean="0"/>
              <a:t>融</a:t>
            </a:r>
            <a:r>
              <a:rPr lang="zh-TW" altLang="en-US" dirty="0"/>
              <a:t>錫</a:t>
            </a:r>
            <a:r>
              <a:rPr lang="zh-TW" altLang="en-US" dirty="0" smtClean="0"/>
              <a:t>上去觀察 如果像水珠般滾落不著錫 代表該點合金電鍍層已經耗損 可以盡量避免使用這點或面焊接 </a:t>
            </a:r>
            <a:endParaRPr lang="en-US" altLang="zh-TW" dirty="0" smtClean="0"/>
          </a:p>
          <a:p>
            <a:r>
              <a:rPr lang="zh-TW" altLang="en-US" dirty="0" smtClean="0"/>
              <a:t>如果耗損面已占了半個焊接面 就該考慮換一支新的落鐵頭或者使用焊油硬操下去 </a:t>
            </a:r>
            <a:endParaRPr lang="en-US" altLang="zh-TW" dirty="0" smtClean="0"/>
          </a:p>
          <a:p>
            <a:r>
              <a:rPr lang="zh-TW" altLang="en-US" dirty="0" smtClean="0"/>
              <a:t>注意 太早使用焊油會加速電鍍層磨耗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zh-TW" altLang="en-US" b="1" dirty="0" smtClean="0">
                <a:solidFill>
                  <a:srgbClr val="FF0000"/>
                </a:solidFill>
              </a:rPr>
              <a:t>提早換烙鐵頭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576" y="1812163"/>
            <a:ext cx="2416936" cy="24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8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助銲劑</a:t>
            </a:r>
            <a:r>
              <a:rPr lang="en-US" altLang="zh-TW" dirty="0"/>
              <a:t>-</a:t>
            </a:r>
            <a:r>
              <a:rPr lang="zh-TW" altLang="en-US" dirty="0" smtClean="0"/>
              <a:t>焊油 使用場合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零件放置空氣中太久 半年以上針腳氧化非常難著錫</a:t>
            </a:r>
            <a:endParaRPr lang="en-US" altLang="zh-TW" dirty="0" smtClean="0"/>
          </a:p>
          <a:p>
            <a:r>
              <a:rPr lang="zh-TW" altLang="en-US" dirty="0" smtClean="0"/>
              <a:t>焊點銅箔氧化 焊錫像水珠般跑掉</a:t>
            </a:r>
            <a:endParaRPr lang="en-US" altLang="zh-TW" dirty="0" smtClean="0"/>
          </a:p>
          <a:p>
            <a:r>
              <a:rPr lang="zh-TW" altLang="en-US" dirty="0" smtClean="0"/>
              <a:t>以上兩者大都可用砂紙或刀片刮除解決</a:t>
            </a:r>
            <a:endParaRPr lang="en-US" altLang="zh-TW" dirty="0" smtClean="0"/>
          </a:p>
          <a:p>
            <a:r>
              <a:rPr lang="zh-TW" altLang="en-US" dirty="0" smtClean="0"/>
              <a:t>焊油遇上高溫後會與附近的氧化物搶氧原子 把金屬氧化物部分還原成金屬 使焊錫容易著附上</a:t>
            </a:r>
            <a:endParaRPr lang="en-US" altLang="zh-TW" dirty="0" smtClean="0"/>
          </a:p>
          <a:p>
            <a:r>
              <a:rPr lang="zh-TW" altLang="en-US" dirty="0" smtClean="0"/>
              <a:t>使用焊油後務必做清潔的動作 烙鐵就用烙鐵清潔的方式 電路板就用去漬油洗掉 避免焊油在</a:t>
            </a:r>
            <a:r>
              <a:rPr lang="zh-TW" altLang="en-US" b="1" dirty="0" smtClean="0">
                <a:solidFill>
                  <a:srgbClr val="FF0000"/>
                </a:solidFill>
              </a:rPr>
              <a:t>常溫下會強力氧化金屬跟腐蝕</a:t>
            </a:r>
            <a:endParaRPr lang="en-US" altLang="zh-TW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9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如何更換烙鐵頭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極重要 </a:t>
            </a:r>
            <a:r>
              <a:rPr lang="zh-TW" altLang="en-US" b="1" dirty="0" smtClean="0">
                <a:solidFill>
                  <a:srgbClr val="FF0000"/>
                </a:solidFill>
              </a:rPr>
              <a:t>請先確定烙鐵種類與型號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dirty="0" smtClean="0"/>
              <a:t>常見烙鐵頭形式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柱</a:t>
            </a:r>
            <a:r>
              <a:rPr lang="zh-TW" altLang="en-US" dirty="0"/>
              <a:t>狀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套筒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電熱</a:t>
            </a:r>
            <a:r>
              <a:rPr lang="zh-TW" altLang="en-US" dirty="0"/>
              <a:t>絲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473" y="3169220"/>
            <a:ext cx="3299406" cy="28280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473" y="3191738"/>
            <a:ext cx="3642202" cy="282806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199" y="3169220"/>
            <a:ext cx="3770750" cy="282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3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焊接完後續與清潔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把多餘的針腳剪除前 請一手捏好針腳 在一手剪除 避免金屬針彈飛 彈到電腦裡 飛到鞋子裡 射到眼睛裡 為了安全也較好整理</a:t>
            </a:r>
            <a:endParaRPr lang="en-US" altLang="zh-TW" dirty="0" smtClean="0"/>
          </a:p>
          <a:p>
            <a:r>
              <a:rPr lang="zh-TW" altLang="en-US" dirty="0" smtClean="0"/>
              <a:t>電錶檢查 線路是否因為很難發現的錫絲短路</a:t>
            </a:r>
            <a:endParaRPr lang="en-US" altLang="zh-TW" dirty="0" smtClean="0"/>
          </a:p>
          <a:p>
            <a:r>
              <a:rPr lang="zh-TW" altLang="en-US" dirty="0" smtClean="0"/>
              <a:t>松香或錫油清除 可用鑷子</a:t>
            </a:r>
            <a:r>
              <a:rPr lang="en-US" altLang="zh-TW" dirty="0" smtClean="0"/>
              <a:t>+</a:t>
            </a:r>
            <a:r>
              <a:rPr lang="zh-TW" altLang="en-US" dirty="0" smtClean="0"/>
              <a:t>棉花沾去漬油 擦除焊點附近的松香與錫渣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809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其他焊接工具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電子</a:t>
            </a:r>
            <a:r>
              <a:rPr lang="zh-TW" altLang="en-US" dirty="0" smtClean="0"/>
              <a:t>鉗</a:t>
            </a:r>
            <a:r>
              <a:rPr lang="en-US" altLang="zh-TW" dirty="0" smtClean="0"/>
              <a:t>-</a:t>
            </a:r>
            <a:r>
              <a:rPr lang="zh-TW" altLang="en-US" dirty="0" smtClean="0"/>
              <a:t>修剪</a:t>
            </a:r>
            <a:r>
              <a:rPr lang="zh-TW" altLang="en-US" dirty="0" smtClean="0"/>
              <a:t>針腳 電線裁減 簡易剝</a:t>
            </a:r>
            <a:r>
              <a:rPr lang="zh-TW" altLang="en-US" dirty="0" smtClean="0"/>
              <a:t>線</a:t>
            </a:r>
            <a:endParaRPr lang="en-US" altLang="zh-TW" dirty="0" smtClean="0"/>
          </a:p>
          <a:p>
            <a:r>
              <a:rPr lang="zh-TW" altLang="en-US" dirty="0" smtClean="0"/>
              <a:t>剝線</a:t>
            </a:r>
            <a:r>
              <a:rPr lang="zh-TW" altLang="en-US" dirty="0" smtClean="0"/>
              <a:t>鉗</a:t>
            </a:r>
            <a:r>
              <a:rPr lang="en-US" altLang="zh-TW" dirty="0" smtClean="0"/>
              <a:t>-</a:t>
            </a:r>
            <a:r>
              <a:rPr lang="zh-TW" altLang="en-US" dirty="0" smtClean="0"/>
              <a:t>就是剝電線絕緣皮</a:t>
            </a:r>
            <a:r>
              <a:rPr lang="en-US" altLang="zh-TW" dirty="0" smtClean="0"/>
              <a:t>(</a:t>
            </a:r>
            <a:r>
              <a:rPr lang="zh-TW" altLang="en-US" dirty="0" smtClean="0"/>
              <a:t>可有可無可選購</a:t>
            </a:r>
            <a:r>
              <a:rPr lang="en-US" altLang="zh-TW" dirty="0" smtClean="0"/>
              <a:t>??)</a:t>
            </a:r>
            <a:endParaRPr lang="en-US" altLang="zh-TW" dirty="0" smtClean="0"/>
          </a:p>
          <a:p>
            <a:r>
              <a:rPr lang="zh-TW" altLang="en-US" dirty="0" smtClean="0"/>
              <a:t>尖嘴</a:t>
            </a:r>
            <a:r>
              <a:rPr lang="zh-TW" altLang="en-US" dirty="0" smtClean="0"/>
              <a:t>鉗</a:t>
            </a:r>
            <a:r>
              <a:rPr lang="en-US" altLang="zh-TW" dirty="0" smtClean="0"/>
              <a:t>-</a:t>
            </a:r>
            <a:r>
              <a:rPr lang="zh-TW" altLang="en-US" dirty="0" smtClean="0"/>
              <a:t>零件金屬折</a:t>
            </a:r>
            <a:r>
              <a:rPr lang="zh-TW" altLang="en-US" dirty="0" smtClean="0"/>
              <a:t>角或者是簡易的螺帽固定</a:t>
            </a:r>
            <a:endParaRPr lang="en-US" altLang="zh-TW" dirty="0" smtClean="0"/>
          </a:p>
          <a:p>
            <a:r>
              <a:rPr lang="zh-TW" altLang="en-US" dirty="0" smtClean="0"/>
              <a:t>吸錫器與吸錫線 </a:t>
            </a:r>
            <a:r>
              <a:rPr lang="en-US" altLang="zh-TW" dirty="0" smtClean="0"/>
              <a:t>(</a:t>
            </a:r>
            <a:r>
              <a:rPr lang="zh-TW" altLang="en-US" dirty="0" smtClean="0"/>
              <a:t>二選一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r>
              <a:rPr lang="zh-TW" altLang="en-US" dirty="0" smtClean="0"/>
              <a:t>焊接墊 乾淨報紙或紙類或者矽膠</a:t>
            </a:r>
            <a:r>
              <a:rPr lang="zh-TW" altLang="en-US" dirty="0" smtClean="0"/>
              <a:t>墊</a:t>
            </a:r>
            <a:endParaRPr lang="en-US" altLang="zh-TW" dirty="0" smtClean="0"/>
          </a:p>
          <a:p>
            <a:r>
              <a:rPr lang="zh-TW" altLang="en-US" dirty="0" smtClean="0"/>
              <a:t>放大鏡</a:t>
            </a:r>
            <a:r>
              <a:rPr lang="en-US" altLang="zh-TW" dirty="0" smtClean="0"/>
              <a:t>(</a:t>
            </a:r>
            <a:r>
              <a:rPr lang="zh-TW" altLang="en-US" dirty="0" smtClean="0"/>
              <a:t>可有可無可選購</a:t>
            </a:r>
            <a:r>
              <a:rPr lang="en-US" altLang="zh-TW" dirty="0" smtClean="0"/>
              <a:t>??)</a:t>
            </a:r>
          </a:p>
          <a:p>
            <a:r>
              <a:rPr lang="zh-TW" altLang="en-US" dirty="0" smtClean="0"/>
              <a:t>鑷子</a:t>
            </a:r>
            <a:r>
              <a:rPr lang="en-US" altLang="zh-TW" dirty="0" smtClean="0"/>
              <a:t>(</a:t>
            </a:r>
            <a:r>
              <a:rPr lang="zh-TW" altLang="en-US" dirty="0" smtClean="0"/>
              <a:t>有</a:t>
            </a:r>
            <a:r>
              <a:rPr lang="zh-TW" altLang="en-US" dirty="0"/>
              <a:t>練</a:t>
            </a:r>
            <a:r>
              <a:rPr lang="zh-TW" altLang="en-US" dirty="0" smtClean="0"/>
              <a:t>鐵沙掌不用</a:t>
            </a:r>
            <a:r>
              <a:rPr lang="en-US" altLang="zh-TW" dirty="0" smtClean="0"/>
              <a:t>)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812" y="2386685"/>
            <a:ext cx="3492321" cy="349232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507" y="2391514"/>
            <a:ext cx="3495540" cy="34955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49" y="2450477"/>
            <a:ext cx="3495540" cy="34955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834" y="2191556"/>
            <a:ext cx="3495540" cy="349554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481" y="3791805"/>
            <a:ext cx="3066195" cy="306619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328" y="3142233"/>
            <a:ext cx="3403727" cy="340372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329" y="3064123"/>
            <a:ext cx="3348283" cy="334828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578" y="3087971"/>
            <a:ext cx="3059527" cy="305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3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電源供應方式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1" y="2666999"/>
            <a:ext cx="5221290" cy="3124201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桌上型可調電源供應器</a:t>
            </a:r>
            <a:endParaRPr lang="en-US" altLang="zh-TW" dirty="0" smtClean="0"/>
          </a:p>
          <a:p>
            <a:r>
              <a:rPr lang="zh-TW" altLang="en-US" dirty="0"/>
              <a:t>傳統變壓器</a:t>
            </a:r>
            <a:r>
              <a:rPr lang="en-US" altLang="zh-TW" dirty="0"/>
              <a:t>+</a:t>
            </a:r>
            <a:r>
              <a:rPr lang="zh-TW" altLang="en-US" dirty="0"/>
              <a:t>整流器</a:t>
            </a:r>
            <a:r>
              <a:rPr lang="en-US" altLang="zh-TW" dirty="0"/>
              <a:t>+</a:t>
            </a:r>
            <a:r>
              <a:rPr lang="zh-TW" altLang="en-US" dirty="0"/>
              <a:t>濾波電容</a:t>
            </a:r>
            <a:r>
              <a:rPr lang="en-US" altLang="zh-TW" dirty="0" smtClean="0"/>
              <a:t>+</a:t>
            </a:r>
            <a:r>
              <a:rPr lang="zh-TW" altLang="en-US" dirty="0" smtClean="0"/>
              <a:t>升降</a:t>
            </a:r>
            <a:r>
              <a:rPr lang="zh-TW" altLang="en-US" dirty="0" smtClean="0"/>
              <a:t>壓壓電路</a:t>
            </a:r>
            <a:endParaRPr lang="en-US" altLang="zh-TW" dirty="0" smtClean="0"/>
          </a:p>
          <a:p>
            <a:r>
              <a:rPr lang="zh-TW" altLang="en-US" dirty="0" smtClean="0"/>
              <a:t>電子</a:t>
            </a:r>
            <a:r>
              <a:rPr lang="zh-TW" altLang="en-US" dirty="0" smtClean="0"/>
              <a:t>式</a:t>
            </a:r>
            <a:r>
              <a:rPr lang="zh-TW" altLang="en-US" dirty="0" smtClean="0"/>
              <a:t>變壓器 </a:t>
            </a:r>
            <a:r>
              <a:rPr lang="en-US" altLang="zh-TW" dirty="0" smtClean="0"/>
              <a:t>(</a:t>
            </a:r>
            <a:r>
              <a:rPr lang="zh-TW" altLang="en-US" dirty="0" smtClean="0"/>
              <a:t>可</a:t>
            </a:r>
            <a:r>
              <a:rPr lang="en-US" altLang="zh-TW" dirty="0" smtClean="0"/>
              <a:t>+</a:t>
            </a:r>
            <a:r>
              <a:rPr lang="zh-TW" altLang="en-US" dirty="0"/>
              <a:t>升降</a:t>
            </a:r>
            <a:r>
              <a:rPr lang="zh-TW" altLang="en-US" dirty="0" smtClean="0"/>
              <a:t>壓電路</a:t>
            </a:r>
            <a:endParaRPr lang="en-US" altLang="zh-TW" dirty="0" smtClean="0"/>
          </a:p>
          <a:p>
            <a:r>
              <a:rPr lang="zh-TW" altLang="en-US" dirty="0" smtClean="0"/>
              <a:t>電池</a:t>
            </a:r>
            <a:r>
              <a:rPr lang="en-US" altLang="zh-TW" dirty="0" smtClean="0"/>
              <a:t>+</a:t>
            </a:r>
            <a:r>
              <a:rPr lang="zh-TW" altLang="en-US" dirty="0" smtClean="0"/>
              <a:t>升降壓</a:t>
            </a:r>
            <a:r>
              <a:rPr lang="zh-TW" altLang="en-US" dirty="0" smtClean="0"/>
              <a:t>電路 </a:t>
            </a:r>
            <a:endParaRPr lang="en-US" altLang="zh-TW" dirty="0" smtClean="0"/>
          </a:p>
          <a:p>
            <a:r>
              <a:rPr lang="zh-TW" altLang="en-US" dirty="0" smtClean="0"/>
              <a:t>電池 </a:t>
            </a:r>
            <a:endParaRPr lang="en-US" altLang="zh-TW" dirty="0" smtClean="0"/>
          </a:p>
          <a:p>
            <a:r>
              <a:rPr lang="en-US" altLang="zh-TW" dirty="0" smtClean="0"/>
              <a:t>USB</a:t>
            </a:r>
            <a:r>
              <a:rPr lang="zh-TW" altLang="en-US" dirty="0" smtClean="0"/>
              <a:t>取電線 固定</a:t>
            </a:r>
            <a:r>
              <a:rPr lang="en-US" altLang="zh-TW" dirty="0" smtClean="0"/>
              <a:t>5v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477" y="2546085"/>
            <a:ext cx="2333625" cy="23336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14" y="2546085"/>
            <a:ext cx="4146550" cy="310991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26" y="2699147"/>
            <a:ext cx="2447925" cy="24479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2" y="2666999"/>
            <a:ext cx="5515766" cy="377772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08" y="3123302"/>
            <a:ext cx="3820160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0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電源供應器面板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電壓錶頭</a:t>
            </a:r>
            <a:endParaRPr lang="en-US" altLang="zh-TW" dirty="0" smtClean="0"/>
          </a:p>
          <a:p>
            <a:r>
              <a:rPr lang="zh-TW" altLang="en-US" dirty="0" smtClean="0"/>
              <a:t>電流錶頭</a:t>
            </a:r>
            <a:endParaRPr lang="en-US" altLang="zh-TW" dirty="0" smtClean="0"/>
          </a:p>
          <a:p>
            <a:r>
              <a:rPr lang="zh-TW" altLang="en-US" dirty="0" smtClean="0"/>
              <a:t>調整旋鈕 電壓電流各一</a:t>
            </a:r>
            <a:endParaRPr lang="en-US" altLang="zh-TW" dirty="0" smtClean="0"/>
          </a:p>
          <a:p>
            <a:r>
              <a:rPr lang="zh-TW" altLang="en-US" dirty="0" smtClean="0"/>
              <a:t>微調旋鈕 </a:t>
            </a:r>
            <a:r>
              <a:rPr lang="en-US" altLang="zh-TW" dirty="0" smtClean="0"/>
              <a:t>(</a:t>
            </a:r>
            <a:r>
              <a:rPr lang="zh-TW" altLang="en-US" dirty="0" smtClean="0"/>
              <a:t>看機種</a:t>
            </a:r>
            <a:r>
              <a:rPr lang="en-US" altLang="zh-TW" dirty="0" smtClean="0"/>
              <a:t>)</a:t>
            </a:r>
            <a:endParaRPr lang="en-US" altLang="zh-TW" dirty="0" smtClean="0"/>
          </a:p>
          <a:p>
            <a:r>
              <a:rPr lang="zh-TW" altLang="en-US" dirty="0"/>
              <a:t>定</a:t>
            </a:r>
            <a:r>
              <a:rPr lang="zh-TW" altLang="en-US" dirty="0" smtClean="0"/>
              <a:t>電流指示燈 </a:t>
            </a:r>
            <a:r>
              <a:rPr lang="en-US" altLang="zh-TW" dirty="0" smtClean="0"/>
              <a:t>C.C</a:t>
            </a:r>
            <a:r>
              <a:rPr lang="zh-TW" altLang="en-US" dirty="0" smtClean="0"/>
              <a:t>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/>
              <a:t>constant current</a:t>
            </a:r>
            <a:endParaRPr lang="en-US" altLang="zh-TW" dirty="0" smtClean="0"/>
          </a:p>
          <a:p>
            <a:r>
              <a:rPr lang="zh-TW" altLang="en-US" dirty="0" smtClean="0"/>
              <a:t>定電壓指示燈 </a:t>
            </a:r>
            <a:r>
              <a:rPr lang="en-US" altLang="zh-TW" dirty="0" smtClean="0"/>
              <a:t>C.V</a:t>
            </a:r>
            <a:r>
              <a:rPr lang="zh-TW" altLang="en-US" dirty="0" smtClean="0"/>
              <a:t>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/>
              <a:t>constant voltage 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2343150"/>
            <a:ext cx="5365883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3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基礎零件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比較器</a:t>
            </a:r>
            <a:endParaRPr lang="en-US" altLang="zh-TW" dirty="0" smtClean="0"/>
          </a:p>
          <a:p>
            <a:r>
              <a:rPr lang="zh-TW" altLang="en-US" dirty="0" smtClean="0"/>
              <a:t>變壓器</a:t>
            </a:r>
            <a:endParaRPr lang="en-US" altLang="zh-TW" dirty="0" smtClean="0"/>
          </a:p>
          <a:p>
            <a:r>
              <a:rPr lang="zh-TW" altLang="en-US" dirty="0" smtClean="0"/>
              <a:t>保險絲</a:t>
            </a:r>
            <a:endParaRPr lang="en-US" altLang="zh-TW" dirty="0" smtClean="0"/>
          </a:p>
          <a:p>
            <a:r>
              <a:rPr lang="zh-TW" altLang="en-US" dirty="0"/>
              <a:t>繼電器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13" y="2196978"/>
            <a:ext cx="3768487" cy="359422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795" y="2431988"/>
            <a:ext cx="4792296" cy="359422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924" y="2474382"/>
            <a:ext cx="3702676" cy="370267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693" y="2339757"/>
            <a:ext cx="47625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0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電源供應器</a:t>
            </a:r>
            <a:r>
              <a:rPr lang="zh-TW" altLang="en-US" dirty="0" smtClean="0"/>
              <a:t>操作與準備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首次</a:t>
            </a:r>
            <a:r>
              <a:rPr lang="zh-TW" altLang="en-US" dirty="0" smtClean="0"/>
              <a:t>啟動</a:t>
            </a:r>
            <a:r>
              <a:rPr lang="zh-TW" altLang="en-US" dirty="0"/>
              <a:t>輸出</a:t>
            </a:r>
            <a:r>
              <a:rPr lang="zh-TW" altLang="en-US" dirty="0" smtClean="0"/>
              <a:t>前</a:t>
            </a:r>
            <a:r>
              <a:rPr lang="zh-TW" altLang="en-US" dirty="0" smtClean="0"/>
              <a:t>請先確認鱷魚電</a:t>
            </a:r>
            <a:r>
              <a:rPr lang="zh-TW" altLang="en-US" dirty="0" smtClean="0"/>
              <a:t>夾 沒有</a:t>
            </a:r>
            <a:r>
              <a:rPr lang="zh-TW" altLang="en-US" dirty="0" smtClean="0"/>
              <a:t>與什麼電路電器連接或者</a:t>
            </a:r>
            <a:r>
              <a:rPr lang="zh-TW" altLang="en-US" dirty="0" smtClean="0"/>
              <a:t>短路</a:t>
            </a:r>
            <a:endParaRPr lang="en-US" altLang="zh-TW" dirty="0" smtClean="0"/>
          </a:p>
          <a:p>
            <a:r>
              <a:rPr lang="zh-TW" altLang="en-US" dirty="0" smtClean="0"/>
              <a:t>啟動後先把電壓轉至</a:t>
            </a:r>
            <a:r>
              <a:rPr lang="en-US" altLang="zh-TW" dirty="0" smtClean="0"/>
              <a:t>1V</a:t>
            </a:r>
            <a:r>
              <a:rPr lang="zh-TW" altLang="en-US" dirty="0" smtClean="0"/>
              <a:t>附近後 把鱷魚夾短</a:t>
            </a:r>
            <a:r>
              <a:rPr lang="zh-TW" altLang="en-US" dirty="0"/>
              <a:t>路</a:t>
            </a:r>
            <a:endParaRPr lang="en-US" altLang="zh-TW" dirty="0" smtClean="0"/>
          </a:p>
          <a:p>
            <a:r>
              <a:rPr lang="zh-TW" altLang="en-US" dirty="0"/>
              <a:t>調整</a:t>
            </a:r>
            <a:r>
              <a:rPr lang="zh-TW" altLang="en-US" dirty="0" smtClean="0"/>
              <a:t>電流</a:t>
            </a:r>
            <a:r>
              <a:rPr lang="zh-TW" altLang="en-US" dirty="0"/>
              <a:t>錶</a:t>
            </a:r>
            <a:r>
              <a:rPr lang="zh-TW" altLang="en-US" dirty="0" smtClean="0"/>
              <a:t>的數字</a:t>
            </a:r>
            <a:r>
              <a:rPr lang="zh-TW" altLang="en-US" dirty="0" smtClean="0"/>
              <a:t> 此時就是設定最大</a:t>
            </a:r>
            <a:r>
              <a:rPr lang="zh-TW" altLang="en-US" dirty="0" smtClean="0"/>
              <a:t>上限的電流</a:t>
            </a:r>
            <a:r>
              <a:rPr lang="zh-TW" altLang="en-US" dirty="0" smtClean="0"/>
              <a:t>輸出</a:t>
            </a:r>
            <a:endParaRPr lang="en-US" altLang="zh-TW" dirty="0" smtClean="0"/>
          </a:p>
          <a:p>
            <a:r>
              <a:rPr lang="zh-TW" altLang="en-US" dirty="0" smtClean="0"/>
              <a:t>設定完電流值之後斷開鱷魚電</a:t>
            </a:r>
            <a:r>
              <a:rPr lang="zh-TW" altLang="en-US" dirty="0" smtClean="0"/>
              <a:t>夾</a:t>
            </a:r>
            <a:endParaRPr lang="en-US" altLang="zh-TW" dirty="0" smtClean="0"/>
          </a:p>
          <a:p>
            <a:r>
              <a:rPr lang="zh-TW" altLang="en-US" dirty="0" smtClean="0"/>
              <a:t>都</a:t>
            </a:r>
            <a:r>
              <a:rPr lang="en-US" altLang="zh-TW" dirty="0" smtClean="0"/>
              <a:t>OK</a:t>
            </a:r>
            <a:r>
              <a:rPr lang="zh-TW" altLang="en-US" dirty="0" smtClean="0"/>
              <a:t>後 接著選擇模式操作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25665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供電模式選擇操作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0" y="2571751"/>
            <a:ext cx="10018713" cy="3790950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定電壓模式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調整電壓旋鈕 直到設定的電壓值</a:t>
            </a:r>
            <a:r>
              <a:rPr lang="zh-TW" altLang="en-US" dirty="0"/>
              <a:t> </a:t>
            </a:r>
            <a:r>
              <a:rPr lang="zh-TW" altLang="en-US" dirty="0" smtClean="0"/>
              <a:t>接著關掉輸出或者關機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把鱷魚夾接好要通電的線路 再三確認正負無誤後 再次輸出或開機即完成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在電流輸出不大於設定值時 自動為定電壓模式 </a:t>
            </a:r>
            <a:r>
              <a:rPr lang="en-US" altLang="zh-TW" dirty="0" smtClean="0"/>
              <a:t>C.V</a:t>
            </a:r>
            <a:r>
              <a:rPr lang="zh-TW" altLang="en-US" dirty="0" smtClean="0"/>
              <a:t>指示燈恆亮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負載過大導致電流大過上限電流時 會自動切為定電流模式</a:t>
            </a:r>
            <a:endParaRPr lang="en-US" altLang="zh-TW" dirty="0" smtClean="0"/>
          </a:p>
          <a:p>
            <a:r>
              <a:rPr lang="zh-TW" altLang="en-US" dirty="0" smtClean="0"/>
              <a:t>定電流模式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設定好電流後 </a:t>
            </a:r>
            <a:r>
              <a:rPr lang="zh-TW" altLang="en-US" b="1" dirty="0" smtClean="0">
                <a:solidFill>
                  <a:srgbClr val="FF0000"/>
                </a:solidFill>
              </a:rPr>
              <a:t>請優先把電壓鈕歸零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由於零電壓 可以不關機直接對電路用鱷魚夾接好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接好電路後 再三確認正負無誤後 在緩慢調整電壓輸出 直到</a:t>
            </a:r>
            <a:r>
              <a:rPr lang="en-US" altLang="zh-TW" dirty="0" smtClean="0"/>
              <a:t>C.C</a:t>
            </a:r>
            <a:r>
              <a:rPr lang="zh-TW" altLang="en-US" dirty="0" smtClean="0"/>
              <a:t> 指示燈亮起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87424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電源供應</a:t>
            </a:r>
            <a:r>
              <a:rPr lang="zh-TW" altLang="en-US" dirty="0" smtClean="0"/>
              <a:t>器</a:t>
            </a:r>
            <a:r>
              <a:rPr lang="zh-TW" altLang="en-US" dirty="0" smtClean="0"/>
              <a:t>操</a:t>
            </a:r>
            <a:r>
              <a:rPr lang="zh-TW" altLang="en-US" dirty="0"/>
              <a:t>作</a:t>
            </a:r>
            <a:r>
              <a:rPr lang="zh-TW" altLang="en-US" dirty="0" smtClean="0"/>
              <a:t>雜項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0" y="2666999"/>
            <a:ext cx="7954965" cy="3124201"/>
          </a:xfrm>
        </p:spPr>
        <p:txBody>
          <a:bodyPr/>
          <a:lstStyle/>
          <a:p>
            <a:r>
              <a:rPr lang="zh-TW" altLang="en-US" dirty="0" smtClean="0"/>
              <a:t>沒用的時候拿塑膠布罩好 避免</a:t>
            </a:r>
            <a:r>
              <a:rPr lang="zh-TW" altLang="en-US" dirty="0" smtClean="0"/>
              <a:t>灰塵與</a:t>
            </a:r>
            <a:r>
              <a:rPr lang="zh-TW" altLang="en-US" dirty="0" smtClean="0"/>
              <a:t>金屬雜物掉入</a:t>
            </a:r>
            <a:endParaRPr lang="en-US" altLang="zh-TW" dirty="0" smtClean="0"/>
          </a:p>
          <a:p>
            <a:r>
              <a:rPr lang="zh-TW" altLang="en-US" dirty="0" smtClean="0"/>
              <a:t>測試線材與鱷魚夾注意有無氧化與斷線</a:t>
            </a:r>
            <a:endParaRPr lang="en-US" altLang="zh-TW" dirty="0" smtClean="0"/>
          </a:p>
          <a:p>
            <a:r>
              <a:rPr lang="zh-TW" altLang="en-US" dirty="0" smtClean="0"/>
              <a:t>遇</a:t>
            </a:r>
            <a:r>
              <a:rPr lang="zh-TW" altLang="en-US" dirty="0" smtClean="0"/>
              <a:t>緊急狀況如著火冒煙等 優先斷電後再做搶救</a:t>
            </a:r>
            <a:r>
              <a:rPr lang="zh-TW" altLang="en-US" dirty="0" smtClean="0"/>
              <a:t>工作</a:t>
            </a:r>
            <a:endParaRPr lang="en-US" altLang="zh-TW" dirty="0" smtClean="0"/>
          </a:p>
          <a:p>
            <a:r>
              <a:rPr lang="zh-TW" altLang="en-US" dirty="0" smtClean="0"/>
              <a:t>請勿操作使用規範外的實驗 例</a:t>
            </a:r>
            <a:r>
              <a:rPr lang="en-US" altLang="zh-TW" dirty="0" smtClean="0"/>
              <a:t>: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25621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電源供應器的其他應用操作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可當電池充電器</a:t>
            </a:r>
            <a:r>
              <a:rPr lang="zh-TW" altLang="en-US" dirty="0" smtClean="0"/>
              <a:t>使用</a:t>
            </a:r>
            <a:endParaRPr lang="en-US" altLang="zh-TW" dirty="0" smtClean="0"/>
          </a:p>
          <a:p>
            <a:r>
              <a:rPr lang="zh-TW" altLang="en-US" dirty="0" smtClean="0"/>
              <a:t>可當</a:t>
            </a:r>
            <a:r>
              <a:rPr lang="zh-TW" altLang="en-US" dirty="0"/>
              <a:t>定</a:t>
            </a:r>
            <a:r>
              <a:rPr lang="zh-TW" altLang="en-US" dirty="0" smtClean="0"/>
              <a:t>電流源 </a:t>
            </a:r>
            <a:endParaRPr lang="en-US" altLang="zh-TW" dirty="0" smtClean="0"/>
          </a:p>
          <a:p>
            <a:r>
              <a:rPr lang="zh-TW" altLang="en-US" dirty="0" smtClean="0"/>
              <a:t>判斷</a:t>
            </a:r>
            <a:r>
              <a:rPr lang="zh-TW" altLang="en-US" dirty="0" smtClean="0"/>
              <a:t>電池好壞與壽命 </a:t>
            </a:r>
            <a:endParaRPr lang="en-US" altLang="zh-TW" dirty="0"/>
          </a:p>
          <a:p>
            <a:r>
              <a:rPr lang="zh-TW" altLang="en-US" dirty="0" smtClean="0"/>
              <a:t>測試零件特性</a:t>
            </a:r>
            <a:endParaRPr lang="en-US" altLang="zh-TW" dirty="0"/>
          </a:p>
          <a:p>
            <a:pPr lvl="1"/>
            <a:r>
              <a:rPr lang="zh-TW" altLang="en-US" dirty="0" smtClean="0"/>
              <a:t>發熱功率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電流電壓變化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020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一</a:t>
            </a:r>
            <a:r>
              <a:rPr lang="zh-TW" altLang="en-US" dirty="0"/>
              <a:t>般</a:t>
            </a:r>
            <a:r>
              <a:rPr lang="zh-TW" altLang="en-US" dirty="0" smtClean="0"/>
              <a:t>電阻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48876" y="2438399"/>
            <a:ext cx="4833363" cy="3803074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電壓越高 電流越大 越容易發熱  阻值固定</a:t>
            </a:r>
            <a:endParaRPr lang="en-US" altLang="zh-TW" dirty="0" smtClean="0"/>
          </a:p>
          <a:p>
            <a:r>
              <a:rPr lang="zh-TW" altLang="en-US" dirty="0" smtClean="0"/>
              <a:t>簡易限制電流量</a:t>
            </a:r>
            <a:endParaRPr lang="en-US" altLang="zh-TW" dirty="0" smtClean="0"/>
          </a:p>
          <a:p>
            <a:r>
              <a:rPr lang="zh-TW" altLang="en-US" dirty="0" smtClean="0"/>
              <a:t>電壓分配</a:t>
            </a:r>
            <a:endParaRPr lang="en-US" altLang="zh-TW" dirty="0" smtClean="0"/>
          </a:p>
          <a:p>
            <a:r>
              <a:rPr lang="zh-TW" altLang="en-US" dirty="0" smtClean="0"/>
              <a:t>選用注意事項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發熱功率 瓦特</a:t>
            </a:r>
            <a:r>
              <a:rPr lang="zh-TW" altLang="en-US" dirty="0"/>
              <a:t>數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電流大小 電壓</a:t>
            </a:r>
            <a:r>
              <a:rPr lang="en-US" altLang="zh-TW" dirty="0" smtClean="0"/>
              <a:t>/</a:t>
            </a:r>
            <a:r>
              <a:rPr lang="zh-TW" altLang="en-US" dirty="0" smtClean="0"/>
              <a:t>電阻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電壓場合 </a:t>
            </a:r>
            <a:endParaRPr lang="en-US" altLang="zh-TW" dirty="0" smtClean="0"/>
          </a:p>
          <a:p>
            <a:r>
              <a:rPr lang="zh-TW" altLang="en-US" dirty="0" smtClean="0"/>
              <a:t>哪裡可發現</a:t>
            </a:r>
            <a:r>
              <a:rPr lang="en-US" altLang="zh-TW" dirty="0" smtClean="0"/>
              <a:t>?</a:t>
            </a:r>
            <a:r>
              <a:rPr lang="zh-TW" altLang="en-US" dirty="0" smtClean="0"/>
              <a:t> 到處都是</a:t>
            </a:r>
            <a:r>
              <a:rPr lang="en-US" altLang="zh-TW" dirty="0" smtClean="0"/>
              <a:t>!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320" y="2438399"/>
            <a:ext cx="4693061" cy="351979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466" y="2271404"/>
            <a:ext cx="5875192" cy="36155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828" y="2040884"/>
            <a:ext cx="23812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1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61" y="654342"/>
            <a:ext cx="7562447" cy="620365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907" y="2276501"/>
            <a:ext cx="4278299" cy="320872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626" y="2276501"/>
            <a:ext cx="3122394" cy="312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2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-0.20182 -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91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水泥電阻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0" y="2666999"/>
            <a:ext cx="5082745" cy="3124201"/>
          </a:xfrm>
        </p:spPr>
        <p:txBody>
          <a:bodyPr/>
          <a:lstStyle/>
          <a:p>
            <a:r>
              <a:rPr lang="zh-TW" altLang="en-US" dirty="0" smtClean="0"/>
              <a:t>能承受自身發熱高燙 可當作發熱源使用</a:t>
            </a:r>
            <a:endParaRPr lang="en-US" altLang="zh-TW" dirty="0" smtClean="0"/>
          </a:p>
          <a:p>
            <a:r>
              <a:rPr lang="zh-TW" altLang="en-US" dirty="0" smtClean="0"/>
              <a:t>特性同一般電阻 但誤差值極高 </a:t>
            </a:r>
            <a:r>
              <a:rPr lang="en-US" altLang="zh-TW" dirty="0" smtClean="0"/>
              <a:t>10~20%</a:t>
            </a:r>
          </a:p>
          <a:p>
            <a:r>
              <a:rPr lang="zh-TW" altLang="en-US" dirty="0" smtClean="0"/>
              <a:t>很少出現在生活中 幾乎找不到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7" y="2438399"/>
            <a:ext cx="4074017" cy="40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2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可變電阻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1" y="2666999"/>
            <a:ext cx="4396729" cy="3124201"/>
          </a:xfrm>
        </p:spPr>
        <p:txBody>
          <a:bodyPr/>
          <a:lstStyle/>
          <a:p>
            <a:r>
              <a:rPr lang="zh-TW" altLang="en-US" dirty="0" smtClean="0"/>
              <a:t>同電阻特性</a:t>
            </a:r>
            <a:endParaRPr lang="en-US" altLang="zh-TW" dirty="0" smtClean="0"/>
          </a:p>
          <a:p>
            <a:r>
              <a:rPr lang="zh-TW" altLang="en-US" dirty="0" smtClean="0"/>
              <a:t>可任意分配額定內阻值</a:t>
            </a:r>
            <a:endParaRPr lang="en-US" altLang="zh-TW" dirty="0" smtClean="0"/>
          </a:p>
          <a:p>
            <a:r>
              <a:rPr lang="zh-TW" altLang="en-US" dirty="0" smtClean="0"/>
              <a:t>承受功率很低約</a:t>
            </a:r>
            <a:r>
              <a:rPr lang="en-US" altLang="zh-TW" dirty="0" smtClean="0"/>
              <a:t>1/8</a:t>
            </a:r>
            <a:r>
              <a:rPr lang="zh-TW" altLang="en-US" dirty="0" smtClean="0"/>
              <a:t>瓦特 不可當電阻</a:t>
            </a:r>
            <a:r>
              <a:rPr lang="zh-TW" altLang="en-US" b="1" u="sng" dirty="0" smtClean="0">
                <a:solidFill>
                  <a:srgbClr val="FF0000"/>
                </a:solidFill>
              </a:rPr>
              <a:t>限流</a:t>
            </a:r>
            <a:r>
              <a:rPr lang="zh-TW" altLang="en-US" dirty="0" smtClean="0"/>
              <a:t>使用</a:t>
            </a:r>
            <a:endParaRPr lang="en-US" altLang="zh-TW" dirty="0" smtClean="0"/>
          </a:p>
          <a:p>
            <a:r>
              <a:rPr lang="zh-TW" altLang="en-US" dirty="0" smtClean="0"/>
              <a:t>主功能用於分配電壓較多</a:t>
            </a:r>
            <a:endParaRPr lang="en-US" altLang="zh-TW" dirty="0" smtClean="0"/>
          </a:p>
          <a:p>
            <a:r>
              <a:rPr lang="zh-TW" altLang="en-US" dirty="0" smtClean="0"/>
              <a:t>有調整的地方 就可能</a:t>
            </a:r>
            <a:r>
              <a:rPr lang="zh-TW" altLang="en-US" dirty="0"/>
              <a:t>有</a:t>
            </a:r>
            <a:r>
              <a:rPr lang="zh-TW" altLang="en-US" dirty="0" smtClean="0"/>
              <a:t>它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358" y="2387958"/>
            <a:ext cx="4537656" cy="34032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1998707"/>
            <a:ext cx="6076950" cy="45624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358" y="2017876"/>
            <a:ext cx="4553305" cy="45533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151" y="2017876"/>
            <a:ext cx="4736090" cy="473609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977" y="2387958"/>
            <a:ext cx="4151095" cy="41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7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機器人">
  <a:themeElements>
    <a:clrScheme name="機器人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機器人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機器人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TM03457496[[fn=視差]]</Template>
  <TotalTime>2722</TotalTime>
  <Words>2374</Words>
  <Application>Microsoft Office PowerPoint</Application>
  <PresentationFormat>寬螢幕</PresentationFormat>
  <Paragraphs>297</Paragraphs>
  <Slides>53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7" baseType="lpstr">
      <vt:lpstr>新細明體</vt:lpstr>
      <vt:lpstr>Arial</vt:lpstr>
      <vt:lpstr>Corbel</vt:lpstr>
      <vt:lpstr>機器人</vt:lpstr>
      <vt:lpstr>電子儀表入門</vt:lpstr>
      <vt:lpstr>講解流程</vt:lpstr>
      <vt:lpstr>何謂DIP零件</vt:lpstr>
      <vt:lpstr>基礎零件</vt:lpstr>
      <vt:lpstr>基礎零件</vt:lpstr>
      <vt:lpstr>一般電阻</vt:lpstr>
      <vt:lpstr>PowerPoint 簡報</vt:lpstr>
      <vt:lpstr>水泥電阻</vt:lpstr>
      <vt:lpstr>可變電阻</vt:lpstr>
      <vt:lpstr>光敏電阻</vt:lpstr>
      <vt:lpstr>熱敏電阻</vt:lpstr>
      <vt:lpstr>一般二極體</vt:lpstr>
      <vt:lpstr>稽納二極體 或稱穩壓二極體</vt:lpstr>
      <vt:lpstr>發光二極體 LED</vt:lpstr>
      <vt:lpstr>橋式整流器</vt:lpstr>
      <vt:lpstr>電解電容</vt:lpstr>
      <vt:lpstr>陶瓷電容</vt:lpstr>
      <vt:lpstr>麥拉電容 塑膠電容</vt:lpstr>
      <vt:lpstr>BJT電晶體</vt:lpstr>
      <vt:lpstr>其他電晶體</vt:lpstr>
      <vt:lpstr>傳統變壓器</vt:lpstr>
      <vt:lpstr>保險絲</vt:lpstr>
      <vt:lpstr>繼電器</vt:lpstr>
      <vt:lpstr>比較器</vt:lpstr>
      <vt:lpstr>比較器</vt:lpstr>
      <vt:lpstr>比較器使用範例 光控電路</vt:lpstr>
      <vt:lpstr>中場休息</vt:lpstr>
      <vt:lpstr>基礎電子工具</vt:lpstr>
      <vt:lpstr>三用電錶</vt:lpstr>
      <vt:lpstr>三種可量測參數</vt:lpstr>
      <vt:lpstr>進階可量測參數</vt:lpstr>
      <vt:lpstr>電錶使用前準備</vt:lpstr>
      <vt:lpstr>電錶使用前準備</vt:lpstr>
      <vt:lpstr>三用電錶其他操作</vt:lpstr>
      <vt:lpstr>電烙鐵</vt:lpstr>
      <vt:lpstr>烙鐵頭</vt:lpstr>
      <vt:lpstr>焊錫</vt:lpstr>
      <vt:lpstr>DIP零件焊接參數</vt:lpstr>
      <vt:lpstr>焊接方式</vt:lpstr>
      <vt:lpstr>焊接方式</vt:lpstr>
      <vt:lpstr>焊接小技巧</vt:lpstr>
      <vt:lpstr>烙鐵頭清潔方式</vt:lpstr>
      <vt:lpstr>烙鐵頭壽命判斷</vt:lpstr>
      <vt:lpstr>助銲劑-焊油 使用場合</vt:lpstr>
      <vt:lpstr>如何更換烙鐵頭</vt:lpstr>
      <vt:lpstr>焊接完後續與清潔</vt:lpstr>
      <vt:lpstr>其他焊接工具</vt:lpstr>
      <vt:lpstr>電源供應方式</vt:lpstr>
      <vt:lpstr>電源供應器面板</vt:lpstr>
      <vt:lpstr>電源供應器操作與準備</vt:lpstr>
      <vt:lpstr>供電模式選擇操作</vt:lpstr>
      <vt:lpstr>電源供應器操作雜項</vt:lpstr>
      <vt:lpstr>電源供應器的其他應用操作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電子入門</dc:title>
  <dc:creator>AaronHuang</dc:creator>
  <cp:lastModifiedBy>AaronHuang</cp:lastModifiedBy>
  <cp:revision>139</cp:revision>
  <dcterms:created xsi:type="dcterms:W3CDTF">2016-01-11T01:39:31Z</dcterms:created>
  <dcterms:modified xsi:type="dcterms:W3CDTF">2016-01-15T11:22:35Z</dcterms:modified>
</cp:coreProperties>
</file>